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73" r:id="rId3"/>
    <p:sldId id="272" r:id="rId4"/>
    <p:sldId id="270" r:id="rId5"/>
    <p:sldId id="267" r:id="rId6"/>
    <p:sldId id="258" r:id="rId7"/>
    <p:sldId id="268" r:id="rId8"/>
    <p:sldId id="274" r:id="rId9"/>
    <p:sldId id="271" r:id="rId10"/>
  </p:sldIdLst>
  <p:sldSz cx="18288000" cy="10287000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Medium" panose="00000600000000000000" pitchFamily="2" charset="0"/>
      <p:regular r:id="rId16"/>
      <p:bold r:id="rId17"/>
      <p:italic r:id="rId18"/>
      <p:bold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20">
          <p15:clr>
            <a:srgbClr val="747775"/>
          </p15:clr>
        </p15:guide>
        <p15:guide id="2" orient="horz" pos="720">
          <p15:clr>
            <a:srgbClr val="747775"/>
          </p15:clr>
        </p15:guide>
        <p15:guide id="3" pos="4531">
          <p15:clr>
            <a:srgbClr val="747775"/>
          </p15:clr>
        </p15:guide>
        <p15:guide id="4" orient="horz" pos="533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pos="720"/>
        <p:guide orient="horz" pos="720"/>
        <p:guide pos="4531"/>
        <p:guide orient="horz" pos="5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aeeca66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aeeca66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5B4EAAF-ED6B-7E02-B15A-C62B6EE3B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a0be1bb34_0_0:notes">
            <a:extLst>
              <a:ext uri="{FF2B5EF4-FFF2-40B4-BE49-F238E27FC236}">
                <a16:creationId xmlns:a16="http://schemas.microsoft.com/office/drawing/2014/main" id="{43D7AF10-FD12-49C5-29C0-9D5E319DDB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ba0be1bb34_0_0:notes">
            <a:extLst>
              <a:ext uri="{FF2B5EF4-FFF2-40B4-BE49-F238E27FC236}">
                <a16:creationId xmlns:a16="http://schemas.microsoft.com/office/drawing/2014/main" id="{89B74F45-BE42-98BB-E333-3EDED4E7B0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17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9c9a6e5f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b9c9a6e5f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ba319411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ba319411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a0be1bb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ba0be1bb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bb1206adb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bb1206adb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85420059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b85420059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B2EAA18A-DF48-9186-71A6-3E5A4DD4E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9c9a6e5f8_0_91:notes">
            <a:extLst>
              <a:ext uri="{FF2B5EF4-FFF2-40B4-BE49-F238E27FC236}">
                <a16:creationId xmlns:a16="http://schemas.microsoft.com/office/drawing/2014/main" id="{A471E539-325F-D92A-90AD-CFB60A93DD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b9c9a6e5f8_0_91:notes">
            <a:extLst>
              <a:ext uri="{FF2B5EF4-FFF2-40B4-BE49-F238E27FC236}">
                <a16:creationId xmlns:a16="http://schemas.microsoft.com/office/drawing/2014/main" id="{28AF2769-0D97-BE8F-E144-1A88E9D770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446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baeeca660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baeeca660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-SBDC-White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075" y="2487251"/>
            <a:ext cx="7325828" cy="442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>
          <a:extLst>
            <a:ext uri="{FF2B5EF4-FFF2-40B4-BE49-F238E27FC236}">
              <a16:creationId xmlns:a16="http://schemas.microsoft.com/office/drawing/2014/main" id="{CAED2122-16EC-ACB4-9E04-391654EA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>
            <a:extLst>
              <a:ext uri="{FF2B5EF4-FFF2-40B4-BE49-F238E27FC236}">
                <a16:creationId xmlns:a16="http://schemas.microsoft.com/office/drawing/2014/main" id="{8F9269FB-5677-D3CB-5506-F220699FB0B6}"/>
              </a:ext>
            </a:extLst>
          </p:cNvPr>
          <p:cNvSpPr txBox="1"/>
          <p:nvPr/>
        </p:nvSpPr>
        <p:spPr>
          <a:xfrm>
            <a:off x="-2059676" y="6329984"/>
            <a:ext cx="3514703" cy="133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2E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4">
            <a:extLst>
              <a:ext uri="{FF2B5EF4-FFF2-40B4-BE49-F238E27FC236}">
                <a16:creationId xmlns:a16="http://schemas.microsoft.com/office/drawing/2014/main" id="{8CDF88AD-0565-2502-6CC8-DCA82F48FF95}"/>
              </a:ext>
            </a:extLst>
          </p:cNvPr>
          <p:cNvSpPr txBox="1"/>
          <p:nvPr/>
        </p:nvSpPr>
        <p:spPr>
          <a:xfrm>
            <a:off x="12750982" y="9849400"/>
            <a:ext cx="52605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CaliforniaSBDC.org |  </a:t>
            </a:r>
            <a:fld id="{00000000-1234-1234-1234-123412341234}" type="slidenum"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fld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59E0E-E463-5D1A-9552-011AB215E0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96"/>
          <a:stretch>
            <a:fillRect/>
          </a:stretch>
        </p:blipFill>
        <p:spPr>
          <a:xfrm>
            <a:off x="0" y="1907192"/>
            <a:ext cx="18150717" cy="83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6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12750982" y="9849400"/>
            <a:ext cx="52605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CaliforniaSBDC.org  |  </a:t>
            </a: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895350" y="770775"/>
            <a:ext cx="13154400" cy="16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225" tIns="119225" rIns="119225" bIns="1192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CA SBDC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2024-2025 Activities </a:t>
            </a:r>
            <a:r>
              <a:rPr lang="en-US" sz="4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Outcomes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2A1807-0303-7EBC-45FC-ADD97D59F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50193"/>
              </p:ext>
            </p:extLst>
          </p:nvPr>
        </p:nvGraphicFramePr>
        <p:xfrm>
          <a:off x="1014483" y="3166281"/>
          <a:ext cx="14339248" cy="55681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169624">
                  <a:extLst>
                    <a:ext uri="{9D8B030D-6E8A-4147-A177-3AD203B41FA5}">
                      <a16:colId xmlns:a16="http://schemas.microsoft.com/office/drawing/2014/main" val="2054586497"/>
                    </a:ext>
                  </a:extLst>
                </a:gridCol>
                <a:gridCol w="7169624">
                  <a:extLst>
                    <a:ext uri="{9D8B030D-6E8A-4147-A177-3AD203B41FA5}">
                      <a16:colId xmlns:a16="http://schemas.microsoft.com/office/drawing/2014/main" val="2365508796"/>
                    </a:ext>
                  </a:extLst>
                </a:gridCol>
              </a:tblGrid>
              <a:tr h="5061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29164"/>
                  </a:ext>
                </a:extLst>
              </a:tr>
              <a:tr h="506198">
                <a:tc>
                  <a:txBody>
                    <a:bodyPr/>
                    <a:lstStyle/>
                    <a:p>
                      <a:r>
                        <a:rPr lang="en-US" sz="2400" i="1" u="sng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99652"/>
                  </a:ext>
                </a:extLst>
              </a:tr>
              <a:tr h="506198">
                <a:tc>
                  <a:txBody>
                    <a:bodyPr/>
                    <a:lstStyle/>
                    <a:p>
                      <a:r>
                        <a:rPr lang="en-US" sz="2400" dirty="0"/>
                        <a:t>Total Clients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51,322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091475"/>
                  </a:ext>
                </a:extLst>
              </a:tr>
              <a:tr h="506198">
                <a:tc>
                  <a:txBody>
                    <a:bodyPr/>
                    <a:lstStyle/>
                    <a:p>
                      <a:r>
                        <a:rPr lang="en-US" sz="2400" dirty="0"/>
                        <a:t>Total Consulting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157,003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782638"/>
                  </a:ext>
                </a:extLst>
              </a:tr>
              <a:tr h="506198">
                <a:tc>
                  <a:txBody>
                    <a:bodyPr/>
                    <a:lstStyle/>
                    <a:p>
                      <a:r>
                        <a:rPr lang="en-US" sz="2400" dirty="0"/>
                        <a:t>Total Training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3,477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05109"/>
                  </a:ext>
                </a:extLst>
              </a:tr>
              <a:tr h="506198">
                <a:tc>
                  <a:txBody>
                    <a:bodyPr/>
                    <a:lstStyle/>
                    <a:p>
                      <a:r>
                        <a:rPr lang="en-US" sz="2400" i="1" u="sng" dirty="0"/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433672"/>
                  </a:ext>
                </a:extLst>
              </a:tr>
              <a:tr h="506198">
                <a:tc>
                  <a:txBody>
                    <a:bodyPr/>
                    <a:lstStyle/>
                    <a:p>
                      <a:r>
                        <a:rPr lang="en-US" sz="2400" dirty="0"/>
                        <a:t>Business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066248"/>
                  </a:ext>
                </a:extLst>
              </a:tr>
              <a:tr h="506198">
                <a:tc>
                  <a:txBody>
                    <a:bodyPr/>
                    <a:lstStyle/>
                    <a:p>
                      <a:r>
                        <a:rPr lang="en-US" sz="2400" dirty="0"/>
                        <a:t>Capital Infusion – Number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3843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200491"/>
                  </a:ext>
                </a:extLst>
              </a:tr>
              <a:tr h="506198">
                <a:tc>
                  <a:txBody>
                    <a:bodyPr/>
                    <a:lstStyle/>
                    <a:p>
                      <a:r>
                        <a:rPr lang="en-US" sz="2400" dirty="0"/>
                        <a:t>Capital Infusion – Dollar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$1,106,565,581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6776"/>
                  </a:ext>
                </a:extLst>
              </a:tr>
              <a:tr h="506198">
                <a:tc>
                  <a:txBody>
                    <a:bodyPr/>
                    <a:lstStyle/>
                    <a:p>
                      <a:r>
                        <a:rPr lang="en-US" sz="2400" dirty="0"/>
                        <a:t>Increase in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$1,090,672,983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2707"/>
                  </a:ext>
                </a:extLst>
              </a:tr>
              <a:tr h="506198">
                <a:tc>
                  <a:txBody>
                    <a:bodyPr/>
                    <a:lstStyle/>
                    <a:p>
                      <a:r>
                        <a:rPr lang="en-US" sz="2400" dirty="0"/>
                        <a:t>Jobs 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19,752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812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848800" y="2705025"/>
            <a:ext cx="7275900" cy="4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b="1">
                <a:solidFill>
                  <a:srgbClr val="002E62"/>
                </a:solidFill>
                <a:latin typeface="Montserrat"/>
                <a:ea typeface="Montserrat"/>
                <a:cs typeface="Montserrat"/>
                <a:sym typeface="Montserrat"/>
              </a:rPr>
              <a:t>California </a:t>
            </a:r>
            <a:endParaRPr sz="9000" b="1">
              <a:solidFill>
                <a:srgbClr val="002E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b="1">
                <a:solidFill>
                  <a:srgbClr val="002E62"/>
                </a:solidFill>
                <a:latin typeface="Montserrat"/>
                <a:ea typeface="Montserrat"/>
                <a:cs typeface="Montserrat"/>
                <a:sym typeface="Montserrat"/>
              </a:rPr>
              <a:t>for All </a:t>
            </a:r>
            <a:endParaRPr sz="9000" b="1">
              <a:solidFill>
                <a:srgbClr val="002E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2E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002E62"/>
                </a:solidFill>
                <a:latin typeface="Montserrat"/>
                <a:ea typeface="Montserrat"/>
                <a:cs typeface="Montserrat"/>
                <a:sym typeface="Montserrat"/>
              </a:rPr>
              <a:t>Small Business</a:t>
            </a:r>
            <a:endParaRPr sz="6400">
              <a:solidFill>
                <a:srgbClr val="002E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9837775" y="3055275"/>
            <a:ext cx="8025682" cy="3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Char char="●"/>
            </a:pPr>
            <a:r>
              <a:rPr lang="en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Expand</a:t>
            </a:r>
            <a:r>
              <a:rPr lang="en" sz="4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investment in </a:t>
            </a:r>
            <a:r>
              <a:rPr lang="en" sz="4800" b="1" dirty="0">
                <a:solidFill>
                  <a:schemeClr val="lt1"/>
                </a:solidFill>
                <a:latin typeface="Montserrat"/>
                <a:sym typeface="Montserrat"/>
              </a:rPr>
              <a:t>TAP</a:t>
            </a:r>
            <a:r>
              <a:rPr lang="en" sz="4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" sz="4800" b="1" dirty="0">
                <a:solidFill>
                  <a:schemeClr val="lt1"/>
                </a:solidFill>
                <a:latin typeface="Montserrat"/>
                <a:sym typeface="Montserrat"/>
              </a:rPr>
              <a:t>CIP</a:t>
            </a:r>
            <a:r>
              <a:rPr lang="en" sz="4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funding</a:t>
            </a:r>
            <a:br>
              <a:rPr lang="en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Char char="●"/>
            </a:pPr>
            <a:r>
              <a:rPr lang="en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Empower</a:t>
            </a:r>
            <a:r>
              <a:rPr lang="en" sz="4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capital access</a:t>
            </a:r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Char char="●"/>
            </a:pPr>
            <a:r>
              <a:rPr lang="en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Innovate </a:t>
            </a:r>
            <a:r>
              <a:rPr lang="en" sz="4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(AI, supply chains)</a:t>
            </a:r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Char char="●"/>
            </a:pPr>
            <a:r>
              <a:rPr lang="en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Enable scaling</a:t>
            </a:r>
            <a:endParaRPr sz="4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-2059676" y="6329984"/>
            <a:ext cx="3514703" cy="133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2E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9284600" y="3586325"/>
            <a:ext cx="8870400" cy="2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 for supporting California’s 4.2 million small businesses</a:t>
            </a:r>
            <a:endParaRPr sz="6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 descr="Powered By SBA - America's SBDC">
            <a:extLst>
              <a:ext uri="{FF2B5EF4-FFF2-40B4-BE49-F238E27FC236}">
                <a16:creationId xmlns:a16="http://schemas.microsoft.com/office/drawing/2014/main" id="{5F12AB4A-4389-7ACC-D6E7-157411D0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75" y="2688609"/>
            <a:ext cx="4160924" cy="51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833650" y="3114000"/>
            <a:ext cx="7275900" cy="3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002E62"/>
                </a:solidFill>
                <a:latin typeface="Montserrat"/>
                <a:ea typeface="Montserrat"/>
                <a:cs typeface="Montserrat"/>
                <a:sym typeface="Montserrat"/>
              </a:rPr>
              <a:t>2026</a:t>
            </a:r>
            <a:endParaRPr sz="9500" b="1" dirty="0">
              <a:solidFill>
                <a:srgbClr val="002E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002E6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b="1" dirty="0">
                <a:solidFill>
                  <a:srgbClr val="002E62"/>
                </a:solidFill>
                <a:latin typeface="Montserrat"/>
                <a:ea typeface="Montserrat"/>
                <a:cs typeface="Montserrat"/>
                <a:sym typeface="Montserrat"/>
              </a:rPr>
              <a:t>CA SBDC Priorities</a:t>
            </a:r>
            <a:endParaRPr sz="9500" b="1" dirty="0">
              <a:solidFill>
                <a:srgbClr val="002E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12750982" y="9849400"/>
            <a:ext cx="52605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CaliforniaSBDC.org |  </a:t>
            </a:r>
            <a:fld id="{00000000-1234-1234-1234-123412341234}" type="slidenum"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</a:t>
            </a:fld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9810975" y="2587950"/>
            <a:ext cx="8200500" cy="51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●"/>
            </a:pPr>
            <a:r>
              <a:rPr lang="en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Capital for Small Business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●"/>
            </a:pPr>
            <a:r>
              <a:rPr lang="en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Tech and Innovation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●"/>
            </a:pPr>
            <a:r>
              <a:rPr lang="en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California’s Small Manufacturers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●"/>
            </a:pPr>
            <a:r>
              <a:rPr lang="en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Procurement Opportunities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Char char="●"/>
            </a:pPr>
            <a:r>
              <a:rPr lang="en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Business Growth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12750982" y="9849400"/>
            <a:ext cx="52605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CaliforniaSBDC.org |  </a:t>
            </a:r>
            <a:fld id="{00000000-1234-1234-1234-123412341234}" type="slidenum">
              <a:rPr lang="en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</a:t>
            </a:fld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9782100" y="1919675"/>
            <a:ext cx="8870400" cy="6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en-US" sz="4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Mark your Calendars</a:t>
            </a: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r>
              <a:rPr lang="en-US" sz="40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Sacramento CA SBDC Visits</a:t>
            </a: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March 18 &amp; 19</a:t>
            </a: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May 13 &amp; 14</a:t>
            </a:r>
            <a:endParaRPr sz="44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074" name="Picture 2" descr="Little-Known Facts About the California State Capitol">
            <a:extLst>
              <a:ext uri="{FF2B5EF4-FFF2-40B4-BE49-F238E27FC236}">
                <a16:creationId xmlns:a16="http://schemas.microsoft.com/office/drawing/2014/main" id="{1110B1AA-CA6E-71E1-A490-F62B58843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3" y="3051840"/>
            <a:ext cx="8229600" cy="41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7672EFCF-4538-FFA1-0E5F-47E0A52D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>
            <a:extLst>
              <a:ext uri="{FF2B5EF4-FFF2-40B4-BE49-F238E27FC236}">
                <a16:creationId xmlns:a16="http://schemas.microsoft.com/office/drawing/2014/main" id="{D0FBD5FE-6888-1344-E40C-3F1633F2D685}"/>
              </a:ext>
            </a:extLst>
          </p:cNvPr>
          <p:cNvSpPr txBox="1"/>
          <p:nvPr/>
        </p:nvSpPr>
        <p:spPr>
          <a:xfrm>
            <a:off x="12750982" y="9849400"/>
            <a:ext cx="52605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CaliforniaSBDC.org  |  </a:t>
            </a: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098" name="Picture 2" descr="q and a isolated on white background 3d illustration">
            <a:extLst>
              <a:ext uri="{FF2B5EF4-FFF2-40B4-BE49-F238E27FC236}">
                <a16:creationId xmlns:a16="http://schemas.microsoft.com/office/drawing/2014/main" id="{677BEEEB-9357-3C5F-17B0-7849DBEEC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48" y="1364776"/>
            <a:ext cx="11357804" cy="79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0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/>
        </p:nvSpPr>
        <p:spPr>
          <a:xfrm>
            <a:off x="1945800" y="2915650"/>
            <a:ext cx="14396400" cy="3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28" title="CA-SBDC-White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075" y="2487251"/>
            <a:ext cx="7325828" cy="442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31E45"/>
      </a:dk1>
      <a:lt1>
        <a:srgbClr val="FFFFFF"/>
      </a:lt1>
      <a:dk2>
        <a:srgbClr val="36393B"/>
      </a:dk2>
      <a:lt2>
        <a:srgbClr val="ADAFB2"/>
      </a:lt2>
      <a:accent1>
        <a:srgbClr val="5CB9BB"/>
      </a:accent1>
      <a:accent2>
        <a:srgbClr val="BEE3E4"/>
      </a:accent2>
      <a:accent3>
        <a:srgbClr val="00848A"/>
      </a:accent3>
      <a:accent4>
        <a:srgbClr val="FFFFFF"/>
      </a:accent4>
      <a:accent5>
        <a:srgbClr val="FFFFFF"/>
      </a:accent5>
      <a:accent6>
        <a:srgbClr val="FFFFFF"/>
      </a:accent6>
      <a:hlink>
        <a:srgbClr val="00848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136</Words>
  <Application>Microsoft Office PowerPoint</Application>
  <PresentationFormat>Custom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 SemiBold</vt:lpstr>
      <vt:lpstr>Arial</vt:lpstr>
      <vt:lpstr>Montserrat Medium</vt:lpstr>
      <vt:lpstr>Montserrat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Daniel</dc:creator>
  <cp:lastModifiedBy>Griffiths, Timothy</cp:lastModifiedBy>
  <cp:revision>2</cp:revision>
  <dcterms:modified xsi:type="dcterms:W3CDTF">2026-04-20T19:23:34Z</dcterms:modified>
</cp:coreProperties>
</file>