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4" r:id="rId5"/>
  </p:sldMasterIdLst>
  <p:notesMasterIdLst>
    <p:notesMasterId r:id="rId26"/>
  </p:notesMasterIdLst>
  <p:sldIdLst>
    <p:sldId id="318" r:id="rId6"/>
    <p:sldId id="326" r:id="rId7"/>
    <p:sldId id="327" r:id="rId8"/>
    <p:sldId id="328" r:id="rId9"/>
    <p:sldId id="322" r:id="rId10"/>
    <p:sldId id="325" r:id="rId11"/>
    <p:sldId id="321" r:id="rId12"/>
    <p:sldId id="320" r:id="rId13"/>
    <p:sldId id="284" r:id="rId14"/>
    <p:sldId id="306" r:id="rId15"/>
    <p:sldId id="308" r:id="rId16"/>
    <p:sldId id="317" r:id="rId17"/>
    <p:sldId id="310" r:id="rId18"/>
    <p:sldId id="329" r:id="rId19"/>
    <p:sldId id="315" r:id="rId20"/>
    <p:sldId id="316" r:id="rId21"/>
    <p:sldId id="323" r:id="rId22"/>
    <p:sldId id="311" r:id="rId23"/>
    <p:sldId id="314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54B04E-7383-E542-9151-ED71A490261C}" name="Mun, Christina@BCSH" initials="CM" userId="S::Christina.Mun@bcsh.ca.gov::3ced6981-cf78-4fab-9781-577953bb8fa6" providerId="AD"/>
  <p188:author id="{3DF2069E-28D0-3223-06EA-6EC0EB117218}" name="Hisatomi, Nicole@BCSH" initials="NH" userId="S::Nicole.Hisatomi@bcsh.ca.gov::166746eb-067b-4907-8538-5933e7d856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C6D"/>
    <a:srgbClr val="AEDF25"/>
    <a:srgbClr val="FCFDFF"/>
    <a:srgbClr val="0057A8"/>
    <a:srgbClr val="BEDCF2"/>
    <a:srgbClr val="E5F1FA"/>
    <a:srgbClr val="CBE1F2"/>
    <a:srgbClr val="F1F6FB"/>
    <a:srgbClr val="F5F7FC"/>
    <a:srgbClr val="F9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D8D67-71AF-425C-A85C-E864EFBF8FEC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ED43DA-BADC-4F1D-BE1D-B524336D38A4}">
      <dgm:prSet phldrT="[Text]" custT="1"/>
      <dgm:spPr/>
      <dgm:t>
        <a:bodyPr/>
        <a:lstStyle/>
        <a:p>
          <a:pPr rtl="0"/>
          <a:r>
            <a:rPr lang="en-US" sz="1200" b="1">
              <a:solidFill>
                <a:schemeClr val="bg1"/>
              </a:solidFill>
              <a:latin typeface="Century Gothic"/>
            </a:rPr>
            <a:t>California Housing and Homelessness Agency</a:t>
          </a:r>
        </a:p>
      </dgm:t>
    </dgm:pt>
    <dgm:pt modelId="{B9FDC185-D54B-4DE1-94BE-4D5CB50010D4}" type="parTrans" cxnId="{8353ECDA-5514-46B1-9DF7-9F42905631F7}">
      <dgm:prSet/>
      <dgm:spPr/>
      <dgm:t>
        <a:bodyPr/>
        <a:lstStyle/>
        <a:p>
          <a:endParaRPr lang="en-US"/>
        </a:p>
      </dgm:t>
    </dgm:pt>
    <dgm:pt modelId="{D23621D2-8FAA-44B7-87B5-1ABC142D81B6}" type="sibTrans" cxnId="{8353ECDA-5514-46B1-9DF7-9F42905631F7}">
      <dgm:prSet/>
      <dgm:spPr/>
      <dgm:t>
        <a:bodyPr/>
        <a:lstStyle/>
        <a:p>
          <a:endParaRPr lang="en-US"/>
        </a:p>
      </dgm:t>
    </dgm:pt>
    <dgm:pt modelId="{D28F71A2-9357-4E18-8189-B9BAF7F13114}">
      <dgm:prSet phldrT="[Text]" custT="1"/>
      <dgm:spPr/>
      <dgm:t>
        <a:bodyPr/>
        <a:lstStyle/>
        <a:p>
          <a:pPr algn="ctr"/>
          <a:r>
            <a:rPr lang="en-US" sz="1200">
              <a:solidFill>
                <a:srgbClr val="002060"/>
              </a:solidFill>
              <a:latin typeface="Century Gothic" panose="020B0502020202020204" pitchFamily="34" charset="0"/>
            </a:rPr>
            <a:t>California Interagency Council on Homelessness</a:t>
          </a:r>
        </a:p>
      </dgm:t>
    </dgm:pt>
    <dgm:pt modelId="{FA8D4D96-FA33-44C9-AF27-F3477AB13110}" type="parTrans" cxnId="{0157876C-B68B-4D6E-A6DF-321598B3906E}">
      <dgm:prSet/>
      <dgm:spPr/>
      <dgm:t>
        <a:bodyPr/>
        <a:lstStyle/>
        <a:p>
          <a:endParaRPr lang="en-US"/>
        </a:p>
      </dgm:t>
    </dgm:pt>
    <dgm:pt modelId="{FE6E1DE2-9852-45DA-845C-DA50B677EBAE}" type="sibTrans" cxnId="{0157876C-B68B-4D6E-A6DF-321598B3906E}">
      <dgm:prSet/>
      <dgm:spPr/>
      <dgm:t>
        <a:bodyPr/>
        <a:lstStyle/>
        <a:p>
          <a:endParaRPr lang="en-US"/>
        </a:p>
      </dgm:t>
    </dgm:pt>
    <dgm:pt modelId="{F151898C-A7A5-491A-98A5-06CA6BA34DFE}">
      <dgm:prSet phldrT="[Text]" custT="1"/>
      <dgm:spPr/>
      <dgm:t>
        <a:bodyPr/>
        <a:lstStyle/>
        <a:p>
          <a:pPr algn="ctr"/>
          <a:r>
            <a:rPr lang="en-US" sz="1200">
              <a:solidFill>
                <a:srgbClr val="002060"/>
              </a:solidFill>
              <a:latin typeface="Century Gothic" panose="020B0502020202020204" pitchFamily="34" charset="0"/>
            </a:rPr>
            <a:t>California Housing Finance Agency</a:t>
          </a:r>
        </a:p>
      </dgm:t>
    </dgm:pt>
    <dgm:pt modelId="{BFB0B97D-5B9F-4F61-AC5D-74F5836FF330}" type="parTrans" cxnId="{F78914D8-2112-4515-A064-416D3DE0365B}">
      <dgm:prSet/>
      <dgm:spPr/>
      <dgm:t>
        <a:bodyPr/>
        <a:lstStyle/>
        <a:p>
          <a:endParaRPr lang="en-US"/>
        </a:p>
      </dgm:t>
    </dgm:pt>
    <dgm:pt modelId="{CBB1EAA9-4BB3-4A5D-A191-A7A1FC6EAB75}" type="sibTrans" cxnId="{F78914D8-2112-4515-A064-416D3DE0365B}">
      <dgm:prSet/>
      <dgm:spPr/>
      <dgm:t>
        <a:bodyPr/>
        <a:lstStyle/>
        <a:p>
          <a:endParaRPr lang="en-US"/>
        </a:p>
      </dgm:t>
    </dgm:pt>
    <dgm:pt modelId="{204EA738-C0CE-40E5-86D2-BD0A025299F0}">
      <dgm:prSet phldrT="[Text]" custT="1"/>
      <dgm:spPr/>
      <dgm:t>
        <a:bodyPr/>
        <a:lstStyle/>
        <a:p>
          <a:pPr algn="ctr"/>
          <a:r>
            <a:rPr lang="en-US" sz="1200">
              <a:solidFill>
                <a:srgbClr val="002060"/>
              </a:solidFill>
              <a:latin typeface="Century Gothic" panose="020B0502020202020204" pitchFamily="34" charset="0"/>
            </a:rPr>
            <a:t>Civil Rights Department</a:t>
          </a:r>
        </a:p>
      </dgm:t>
    </dgm:pt>
    <dgm:pt modelId="{4398C719-2EBA-41C2-9519-FD12CDFA3E7D}" type="parTrans" cxnId="{3B59B3C1-5701-40F8-9952-B49ADB1081EC}">
      <dgm:prSet/>
      <dgm:spPr/>
      <dgm:t>
        <a:bodyPr/>
        <a:lstStyle/>
        <a:p>
          <a:endParaRPr lang="en-US"/>
        </a:p>
      </dgm:t>
    </dgm:pt>
    <dgm:pt modelId="{79766914-8503-4641-8EE8-2B58974D1423}" type="sibTrans" cxnId="{3B59B3C1-5701-40F8-9952-B49ADB1081EC}">
      <dgm:prSet/>
      <dgm:spPr/>
      <dgm:t>
        <a:bodyPr/>
        <a:lstStyle/>
        <a:p>
          <a:endParaRPr lang="en-US"/>
        </a:p>
      </dgm:t>
    </dgm:pt>
    <dgm:pt modelId="{DE23D96D-2FE1-4B80-9E0F-88A2779EF576}">
      <dgm:prSet phldrT="[Text]" custT="1"/>
      <dgm:spPr/>
      <dgm:t>
        <a:bodyPr/>
        <a:lstStyle/>
        <a:p>
          <a:pPr algn="ctr"/>
          <a:r>
            <a:rPr lang="en-US" sz="1200">
              <a:solidFill>
                <a:srgbClr val="002060"/>
              </a:solidFill>
              <a:latin typeface="Century Gothic" panose="020B0502020202020204" pitchFamily="34" charset="0"/>
            </a:rPr>
            <a:t>Housing Development and Finance Committee</a:t>
          </a:r>
        </a:p>
      </dgm:t>
    </dgm:pt>
    <dgm:pt modelId="{6D727FBA-BCB3-47C3-9026-19C17C82B1B3}" type="parTrans" cxnId="{0B322CA8-D48D-4118-A539-916768A7BCEA}">
      <dgm:prSet/>
      <dgm:spPr/>
      <dgm:t>
        <a:bodyPr/>
        <a:lstStyle/>
        <a:p>
          <a:endParaRPr lang="en-US"/>
        </a:p>
      </dgm:t>
    </dgm:pt>
    <dgm:pt modelId="{6A2203C8-63D3-485C-ACBE-AF5D37745552}" type="sibTrans" cxnId="{0B322CA8-D48D-4118-A539-916768A7BCEA}">
      <dgm:prSet/>
      <dgm:spPr/>
      <dgm:t>
        <a:bodyPr/>
        <a:lstStyle/>
        <a:p>
          <a:endParaRPr lang="en-US"/>
        </a:p>
      </dgm:t>
    </dgm:pt>
    <dgm:pt modelId="{C493F6BB-62AC-4F78-823B-B856AE927777}">
      <dgm:prSet phldrT="[Text]" custT="1"/>
      <dgm:spPr/>
      <dgm:t>
        <a:bodyPr/>
        <a:lstStyle/>
        <a:p>
          <a:pPr algn="ctr"/>
          <a:r>
            <a:rPr lang="en-US" sz="1200">
              <a:solidFill>
                <a:srgbClr val="002060"/>
              </a:solidFill>
              <a:latin typeface="Century Gothic" panose="020B0502020202020204" pitchFamily="34" charset="0"/>
            </a:rPr>
            <a:t>Department of Housing and Community Development</a:t>
          </a:r>
        </a:p>
      </dgm:t>
    </dgm:pt>
    <dgm:pt modelId="{6600FFE1-C804-4339-9970-24B58E892931}" type="parTrans" cxnId="{C13EBE51-0005-4298-88B7-4829CF5E20C4}">
      <dgm:prSet/>
      <dgm:spPr/>
      <dgm:t>
        <a:bodyPr/>
        <a:lstStyle/>
        <a:p>
          <a:endParaRPr lang="en-US"/>
        </a:p>
      </dgm:t>
    </dgm:pt>
    <dgm:pt modelId="{623A791A-EBD3-4583-A3BE-88122727E1CC}" type="sibTrans" cxnId="{C13EBE51-0005-4298-88B7-4829CF5E20C4}">
      <dgm:prSet/>
      <dgm:spPr/>
      <dgm:t>
        <a:bodyPr/>
        <a:lstStyle/>
        <a:p>
          <a:endParaRPr lang="en-US"/>
        </a:p>
      </dgm:t>
    </dgm:pt>
    <dgm:pt modelId="{71F2774A-A00C-4795-9F86-C2EEDFFAB01A}" type="pres">
      <dgm:prSet presAssocID="{CA5D8D67-71AF-425C-A85C-E864EFBF8F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6E317A-C177-4391-9AF0-83C46B79720B}" type="pres">
      <dgm:prSet presAssocID="{8DED43DA-BADC-4F1D-BE1D-B524336D38A4}" presName="hierRoot1" presStyleCnt="0"/>
      <dgm:spPr/>
    </dgm:pt>
    <dgm:pt modelId="{93E2EA55-822D-449E-9636-1955A2E3176F}" type="pres">
      <dgm:prSet presAssocID="{8DED43DA-BADC-4F1D-BE1D-B524336D38A4}" presName="composite" presStyleCnt="0"/>
      <dgm:spPr/>
    </dgm:pt>
    <dgm:pt modelId="{0E59C3BE-9EE6-4BD0-AA12-8356AE49D5F7}" type="pres">
      <dgm:prSet presAssocID="{8DED43DA-BADC-4F1D-BE1D-B524336D38A4}" presName="image" presStyleLbl="node0" presStyleIdx="0" presStyleCnt="1" custLinFactNeighborX="53912" custLinFactNeighborY="-992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 with solid fill"/>
        </a:ext>
      </dgm:extLst>
    </dgm:pt>
    <dgm:pt modelId="{AA619F54-271B-4543-B92B-7F03AC739600}" type="pres">
      <dgm:prSet presAssocID="{8DED43DA-BADC-4F1D-BE1D-B524336D38A4}" presName="text" presStyleLbl="revTx" presStyleIdx="0" presStyleCnt="6" custScaleX="379206" custLinFactX="95228" custLinFactNeighborX="100000" custLinFactNeighborY="-87790">
        <dgm:presLayoutVars>
          <dgm:chPref val="3"/>
        </dgm:presLayoutVars>
      </dgm:prSet>
      <dgm:spPr/>
    </dgm:pt>
    <dgm:pt modelId="{A71118A2-FC34-43D8-86C2-E0ED2EE442E5}" type="pres">
      <dgm:prSet presAssocID="{8DED43DA-BADC-4F1D-BE1D-B524336D38A4}" presName="hierChild2" presStyleCnt="0"/>
      <dgm:spPr/>
    </dgm:pt>
    <dgm:pt modelId="{5BCE821D-CD62-4AC7-8BF4-D5D1270DBDAA}" type="pres">
      <dgm:prSet presAssocID="{FA8D4D96-FA33-44C9-AF27-F3477AB13110}" presName="Name10" presStyleLbl="parChTrans1D2" presStyleIdx="0" presStyleCnt="5"/>
      <dgm:spPr/>
    </dgm:pt>
    <dgm:pt modelId="{7D9269E2-1894-43DE-8B4D-F908A6E4FB08}" type="pres">
      <dgm:prSet presAssocID="{D28F71A2-9357-4E18-8189-B9BAF7F13114}" presName="hierRoot2" presStyleCnt="0"/>
      <dgm:spPr/>
    </dgm:pt>
    <dgm:pt modelId="{54970330-6E8D-412E-AA54-018FABC245A0}" type="pres">
      <dgm:prSet presAssocID="{D28F71A2-9357-4E18-8189-B9BAF7F13114}" presName="composite2" presStyleCnt="0"/>
      <dgm:spPr/>
    </dgm:pt>
    <dgm:pt modelId="{4334FA74-7107-4B3D-9D96-96AE7B079B95}" type="pres">
      <dgm:prSet presAssocID="{D28F71A2-9357-4E18-8189-B9BAF7F13114}" presName="image2" presStyleLbl="node2" presStyleIdx="0" presStyleCnt="5" custLinFactNeighborX="63587" custLinFactNeighborY="-19602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2D48906E-1750-4030-836E-57DB55C14A36}" type="pres">
      <dgm:prSet presAssocID="{D28F71A2-9357-4E18-8189-B9BAF7F13114}" presName="text2" presStyleLbl="revTx" presStyleIdx="1" presStyleCnt="6" custScaleX="165393" custLinFactY="16464" custLinFactNeighborX="-60411" custLinFactNeighborY="100000">
        <dgm:presLayoutVars>
          <dgm:chPref val="3"/>
        </dgm:presLayoutVars>
      </dgm:prSet>
      <dgm:spPr/>
    </dgm:pt>
    <dgm:pt modelId="{89F05598-40EE-434D-BA0A-71F17A6CB10A}" type="pres">
      <dgm:prSet presAssocID="{D28F71A2-9357-4E18-8189-B9BAF7F13114}" presName="hierChild3" presStyleCnt="0"/>
      <dgm:spPr/>
    </dgm:pt>
    <dgm:pt modelId="{8E7BCD28-E96E-4262-81BD-E73EB7847179}" type="pres">
      <dgm:prSet presAssocID="{BFB0B97D-5B9F-4F61-AC5D-74F5836FF330}" presName="Name10" presStyleLbl="parChTrans1D2" presStyleIdx="1" presStyleCnt="5"/>
      <dgm:spPr/>
    </dgm:pt>
    <dgm:pt modelId="{021CA815-C9AD-4484-869C-88531189172C}" type="pres">
      <dgm:prSet presAssocID="{F151898C-A7A5-491A-98A5-06CA6BA34DFE}" presName="hierRoot2" presStyleCnt="0"/>
      <dgm:spPr/>
    </dgm:pt>
    <dgm:pt modelId="{860BDE99-6FFD-4ABB-AFF7-A60BF0F56CD7}" type="pres">
      <dgm:prSet presAssocID="{F151898C-A7A5-491A-98A5-06CA6BA34DFE}" presName="composite2" presStyleCnt="0"/>
      <dgm:spPr/>
    </dgm:pt>
    <dgm:pt modelId="{F733BBA0-D0F9-4D8D-96E2-0548BB9639CB}" type="pres">
      <dgm:prSet presAssocID="{F151898C-A7A5-491A-98A5-06CA6BA34DFE}" presName="image2" presStyleLbl="node2" presStyleIdx="1" presStyleCnt="5" custLinFactNeighborY="-19602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40D628E7-A296-4165-BE5B-3B8A02F0C896}" type="pres">
      <dgm:prSet presAssocID="{F151898C-A7A5-491A-98A5-06CA6BA34DFE}" presName="text2" presStyleLbl="revTx" presStyleIdx="2" presStyleCnt="6" custScaleX="142192" custLinFactNeighborX="-84596" custLinFactNeighborY="68475">
        <dgm:presLayoutVars>
          <dgm:chPref val="3"/>
        </dgm:presLayoutVars>
      </dgm:prSet>
      <dgm:spPr/>
    </dgm:pt>
    <dgm:pt modelId="{70E5BBC3-FC7C-471E-9249-200BC5DA83A1}" type="pres">
      <dgm:prSet presAssocID="{F151898C-A7A5-491A-98A5-06CA6BA34DFE}" presName="hierChild3" presStyleCnt="0"/>
      <dgm:spPr/>
    </dgm:pt>
    <dgm:pt modelId="{DCE22DED-BCE9-4CF2-9277-582C8548FABF}" type="pres">
      <dgm:prSet presAssocID="{6D727FBA-BCB3-47C3-9026-19C17C82B1B3}" presName="Name10" presStyleLbl="parChTrans1D2" presStyleIdx="2" presStyleCnt="5"/>
      <dgm:spPr/>
    </dgm:pt>
    <dgm:pt modelId="{F4EE9C01-BC99-4742-BC5C-72FD8EF60CC0}" type="pres">
      <dgm:prSet presAssocID="{DE23D96D-2FE1-4B80-9E0F-88A2779EF576}" presName="hierRoot2" presStyleCnt="0"/>
      <dgm:spPr/>
    </dgm:pt>
    <dgm:pt modelId="{D8B990E7-D55C-4D07-9EBD-9B3F0C0BC925}" type="pres">
      <dgm:prSet presAssocID="{DE23D96D-2FE1-4B80-9E0F-88A2779EF576}" presName="composite2" presStyleCnt="0"/>
      <dgm:spPr/>
    </dgm:pt>
    <dgm:pt modelId="{06166436-2856-44D8-A424-DAA0D00EFD86}" type="pres">
      <dgm:prSet presAssocID="{DE23D96D-2FE1-4B80-9E0F-88A2779EF576}" presName="image2" presStyleLbl="node2" presStyleIdx="2" presStyleCnt="5" custLinFactNeighborX="34852" custLinFactNeighborY="-1960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 outline"/>
        </a:ext>
      </dgm:extLst>
    </dgm:pt>
    <dgm:pt modelId="{A60C13A3-3F6E-449B-918D-178D3221D87F}" type="pres">
      <dgm:prSet presAssocID="{DE23D96D-2FE1-4B80-9E0F-88A2779EF576}" presName="text2" presStyleLbl="revTx" presStyleIdx="3" presStyleCnt="6" custScaleX="194231" custLinFactNeighborX="-61541" custLinFactNeighborY="68475">
        <dgm:presLayoutVars>
          <dgm:chPref val="3"/>
        </dgm:presLayoutVars>
      </dgm:prSet>
      <dgm:spPr/>
    </dgm:pt>
    <dgm:pt modelId="{5FD69DE7-569C-4661-9AD5-6EF707C805A7}" type="pres">
      <dgm:prSet presAssocID="{DE23D96D-2FE1-4B80-9E0F-88A2779EF576}" presName="hierChild3" presStyleCnt="0"/>
      <dgm:spPr/>
    </dgm:pt>
    <dgm:pt modelId="{47D17523-6769-42BD-BAF6-FE3212B59865}" type="pres">
      <dgm:prSet presAssocID="{4398C719-2EBA-41C2-9519-FD12CDFA3E7D}" presName="Name10" presStyleLbl="parChTrans1D2" presStyleIdx="3" presStyleCnt="5"/>
      <dgm:spPr/>
    </dgm:pt>
    <dgm:pt modelId="{71A31C31-AE38-4CE6-8833-656A2AC8FBCC}" type="pres">
      <dgm:prSet presAssocID="{204EA738-C0CE-40E5-86D2-BD0A025299F0}" presName="hierRoot2" presStyleCnt="0"/>
      <dgm:spPr/>
    </dgm:pt>
    <dgm:pt modelId="{DEF1633D-E96B-41E4-8935-065EF14AF96C}" type="pres">
      <dgm:prSet presAssocID="{204EA738-C0CE-40E5-86D2-BD0A025299F0}" presName="composite2" presStyleCnt="0"/>
      <dgm:spPr/>
    </dgm:pt>
    <dgm:pt modelId="{4742889D-0E77-4E37-B907-03192819B3F2}" type="pres">
      <dgm:prSet presAssocID="{204EA738-C0CE-40E5-86D2-BD0A025299F0}" presName="image2" presStyleLbl="node2" presStyleIdx="3" presStyleCnt="5" custLinFactNeighborY="-19602"/>
      <dgm:spPr>
        <a:blipFill>
          <a:blip xmlns:r="http://schemas.openxmlformats.org/officeDocument/2006/relationships" r:embed="rId7"/>
          <a:srcRect/>
          <a:stretch>
            <a:fillRect/>
          </a:stretch>
        </a:blipFill>
      </dgm:spPr>
    </dgm:pt>
    <dgm:pt modelId="{8E73C0F2-6192-462D-8AFC-835800999978}" type="pres">
      <dgm:prSet presAssocID="{204EA738-C0CE-40E5-86D2-BD0A025299F0}" presName="text2" presStyleLbl="revTx" presStyleIdx="4" presStyleCnt="6" custLinFactNeighborX="-80719" custLinFactNeighborY="89005">
        <dgm:presLayoutVars>
          <dgm:chPref val="3"/>
        </dgm:presLayoutVars>
      </dgm:prSet>
      <dgm:spPr/>
    </dgm:pt>
    <dgm:pt modelId="{53D0555A-B4DB-435C-92F9-4FD6EBD1CA54}" type="pres">
      <dgm:prSet presAssocID="{204EA738-C0CE-40E5-86D2-BD0A025299F0}" presName="hierChild3" presStyleCnt="0"/>
      <dgm:spPr/>
    </dgm:pt>
    <dgm:pt modelId="{C1AD073F-6C13-45FD-972B-3C472217A8B9}" type="pres">
      <dgm:prSet presAssocID="{6600FFE1-C804-4339-9970-24B58E892931}" presName="Name10" presStyleLbl="parChTrans1D2" presStyleIdx="4" presStyleCnt="5"/>
      <dgm:spPr/>
    </dgm:pt>
    <dgm:pt modelId="{61A525A7-22A6-42FA-B017-18E655BAA0D4}" type="pres">
      <dgm:prSet presAssocID="{C493F6BB-62AC-4F78-823B-B856AE927777}" presName="hierRoot2" presStyleCnt="0"/>
      <dgm:spPr/>
    </dgm:pt>
    <dgm:pt modelId="{34E24EB9-CE3F-4DE7-8912-20B515399CD4}" type="pres">
      <dgm:prSet presAssocID="{C493F6BB-62AC-4F78-823B-B856AE927777}" presName="composite2" presStyleCnt="0"/>
      <dgm:spPr/>
    </dgm:pt>
    <dgm:pt modelId="{9BD5AC4A-40EE-4802-A8CF-A5EF7E0F2C38}" type="pres">
      <dgm:prSet presAssocID="{C493F6BB-62AC-4F78-823B-B856AE927777}" presName="image2" presStyleLbl="node2" presStyleIdx="4" presStyleCnt="5" custLinFactNeighborY="-19602"/>
      <dgm:spPr>
        <a:blipFill>
          <a:blip xmlns:r="http://schemas.openxmlformats.org/officeDocument/2006/relationships" r:embed="rId8"/>
          <a:srcRect/>
          <a:stretch>
            <a:fillRect/>
          </a:stretch>
        </a:blipFill>
      </dgm:spPr>
    </dgm:pt>
    <dgm:pt modelId="{054BBCAA-3D19-4D7C-9DC0-C7B8406ABF88}" type="pres">
      <dgm:prSet presAssocID="{C493F6BB-62AC-4F78-823B-B856AE927777}" presName="text2" presStyleLbl="revTx" presStyleIdx="5" presStyleCnt="6" custScaleX="197054" custLinFactNeighborX="-81819" custLinFactNeighborY="72552">
        <dgm:presLayoutVars>
          <dgm:chPref val="3"/>
        </dgm:presLayoutVars>
      </dgm:prSet>
      <dgm:spPr/>
    </dgm:pt>
    <dgm:pt modelId="{A53FCC47-3F16-4317-9F19-9A5A1A6A3C3E}" type="pres">
      <dgm:prSet presAssocID="{C493F6BB-62AC-4F78-823B-B856AE927777}" presName="hierChild3" presStyleCnt="0"/>
      <dgm:spPr/>
    </dgm:pt>
  </dgm:ptLst>
  <dgm:cxnLst>
    <dgm:cxn modelId="{BC38C90D-DDBC-4393-8E4D-44BDED47101E}" type="presOf" srcId="{C493F6BB-62AC-4F78-823B-B856AE927777}" destId="{054BBCAA-3D19-4D7C-9DC0-C7B8406ABF88}" srcOrd="0" destOrd="0" presId="urn:microsoft.com/office/officeart/2009/layout/CirclePictureHierarchy"/>
    <dgm:cxn modelId="{C6EB0F2B-95B5-453A-8F65-2BDEFA76D466}" type="presOf" srcId="{DE23D96D-2FE1-4B80-9E0F-88A2779EF576}" destId="{A60C13A3-3F6E-449B-918D-178D3221D87F}" srcOrd="0" destOrd="0" presId="urn:microsoft.com/office/officeart/2009/layout/CirclePictureHierarchy"/>
    <dgm:cxn modelId="{2A06323D-556F-4DC9-9742-B4101404D8A5}" type="presOf" srcId="{FA8D4D96-FA33-44C9-AF27-F3477AB13110}" destId="{5BCE821D-CD62-4AC7-8BF4-D5D1270DBDAA}" srcOrd="0" destOrd="0" presId="urn:microsoft.com/office/officeart/2009/layout/CirclePictureHierarchy"/>
    <dgm:cxn modelId="{B678153E-5A3E-4A61-A66B-CAC6A66A2742}" type="presOf" srcId="{6600FFE1-C804-4339-9970-24B58E892931}" destId="{C1AD073F-6C13-45FD-972B-3C472217A8B9}" srcOrd="0" destOrd="0" presId="urn:microsoft.com/office/officeart/2009/layout/CirclePictureHierarchy"/>
    <dgm:cxn modelId="{EE98025B-397B-40D5-A923-AAD0B55488B9}" type="presOf" srcId="{D28F71A2-9357-4E18-8189-B9BAF7F13114}" destId="{2D48906E-1750-4030-836E-57DB55C14A36}" srcOrd="0" destOrd="0" presId="urn:microsoft.com/office/officeart/2009/layout/CirclePictureHierarchy"/>
    <dgm:cxn modelId="{817E3E48-F26B-4240-AEAC-AC60315F6EC6}" type="presOf" srcId="{CA5D8D67-71AF-425C-A85C-E864EFBF8FEC}" destId="{71F2774A-A00C-4795-9F86-C2EEDFFAB01A}" srcOrd="0" destOrd="0" presId="urn:microsoft.com/office/officeart/2009/layout/CirclePictureHierarchy"/>
    <dgm:cxn modelId="{0157876C-B68B-4D6E-A6DF-321598B3906E}" srcId="{8DED43DA-BADC-4F1D-BE1D-B524336D38A4}" destId="{D28F71A2-9357-4E18-8189-B9BAF7F13114}" srcOrd="0" destOrd="0" parTransId="{FA8D4D96-FA33-44C9-AF27-F3477AB13110}" sibTransId="{FE6E1DE2-9852-45DA-845C-DA50B677EBAE}"/>
    <dgm:cxn modelId="{C13EBE51-0005-4298-88B7-4829CF5E20C4}" srcId="{8DED43DA-BADC-4F1D-BE1D-B524336D38A4}" destId="{C493F6BB-62AC-4F78-823B-B856AE927777}" srcOrd="4" destOrd="0" parTransId="{6600FFE1-C804-4339-9970-24B58E892931}" sibTransId="{623A791A-EBD3-4583-A3BE-88122727E1CC}"/>
    <dgm:cxn modelId="{4C2FD5A3-9CD6-4944-8DE9-A00964A11A95}" type="presOf" srcId="{8DED43DA-BADC-4F1D-BE1D-B524336D38A4}" destId="{AA619F54-271B-4543-B92B-7F03AC739600}" srcOrd="0" destOrd="0" presId="urn:microsoft.com/office/officeart/2009/layout/CirclePictureHierarchy"/>
    <dgm:cxn modelId="{0B322CA8-D48D-4118-A539-916768A7BCEA}" srcId="{8DED43DA-BADC-4F1D-BE1D-B524336D38A4}" destId="{DE23D96D-2FE1-4B80-9E0F-88A2779EF576}" srcOrd="2" destOrd="0" parTransId="{6D727FBA-BCB3-47C3-9026-19C17C82B1B3}" sibTransId="{6A2203C8-63D3-485C-ACBE-AF5D37745552}"/>
    <dgm:cxn modelId="{C01785AA-FAF4-409A-9E79-C7661C737AAA}" type="presOf" srcId="{6D727FBA-BCB3-47C3-9026-19C17C82B1B3}" destId="{DCE22DED-BCE9-4CF2-9277-582C8548FABF}" srcOrd="0" destOrd="0" presId="urn:microsoft.com/office/officeart/2009/layout/CirclePictureHierarchy"/>
    <dgm:cxn modelId="{3B59B3C1-5701-40F8-9952-B49ADB1081EC}" srcId="{8DED43DA-BADC-4F1D-BE1D-B524336D38A4}" destId="{204EA738-C0CE-40E5-86D2-BD0A025299F0}" srcOrd="3" destOrd="0" parTransId="{4398C719-2EBA-41C2-9519-FD12CDFA3E7D}" sibTransId="{79766914-8503-4641-8EE8-2B58974D1423}"/>
    <dgm:cxn modelId="{670B8DD4-6BD6-4FAC-89D0-EA9A24C0D290}" type="presOf" srcId="{F151898C-A7A5-491A-98A5-06CA6BA34DFE}" destId="{40D628E7-A296-4165-BE5B-3B8A02F0C896}" srcOrd="0" destOrd="0" presId="urn:microsoft.com/office/officeart/2009/layout/CirclePictureHierarchy"/>
    <dgm:cxn modelId="{648C94D6-ACCC-478B-B7F9-43E81745BAC9}" type="presOf" srcId="{4398C719-2EBA-41C2-9519-FD12CDFA3E7D}" destId="{47D17523-6769-42BD-BAF6-FE3212B59865}" srcOrd="0" destOrd="0" presId="urn:microsoft.com/office/officeart/2009/layout/CirclePictureHierarchy"/>
    <dgm:cxn modelId="{F78914D8-2112-4515-A064-416D3DE0365B}" srcId="{8DED43DA-BADC-4F1D-BE1D-B524336D38A4}" destId="{F151898C-A7A5-491A-98A5-06CA6BA34DFE}" srcOrd="1" destOrd="0" parTransId="{BFB0B97D-5B9F-4F61-AC5D-74F5836FF330}" sibTransId="{CBB1EAA9-4BB3-4A5D-A191-A7A1FC6EAB75}"/>
    <dgm:cxn modelId="{8353ECDA-5514-46B1-9DF7-9F42905631F7}" srcId="{CA5D8D67-71AF-425C-A85C-E864EFBF8FEC}" destId="{8DED43DA-BADC-4F1D-BE1D-B524336D38A4}" srcOrd="0" destOrd="0" parTransId="{B9FDC185-D54B-4DE1-94BE-4D5CB50010D4}" sibTransId="{D23621D2-8FAA-44B7-87B5-1ABC142D81B6}"/>
    <dgm:cxn modelId="{6E6978DF-FDBD-461A-A18A-370D55CC5F23}" type="presOf" srcId="{BFB0B97D-5B9F-4F61-AC5D-74F5836FF330}" destId="{8E7BCD28-E96E-4262-81BD-E73EB7847179}" srcOrd="0" destOrd="0" presId="urn:microsoft.com/office/officeart/2009/layout/CirclePictureHierarchy"/>
    <dgm:cxn modelId="{54B5CDFC-A470-4493-A432-521E2889908E}" type="presOf" srcId="{204EA738-C0CE-40E5-86D2-BD0A025299F0}" destId="{8E73C0F2-6192-462D-8AFC-835800999978}" srcOrd="0" destOrd="0" presId="urn:microsoft.com/office/officeart/2009/layout/CirclePictureHierarchy"/>
    <dgm:cxn modelId="{3EC3CE63-FD0A-45FA-A248-A7E0E3F29802}" type="presParOf" srcId="{71F2774A-A00C-4795-9F86-C2EEDFFAB01A}" destId="{E46E317A-C177-4391-9AF0-83C46B79720B}" srcOrd="0" destOrd="0" presId="urn:microsoft.com/office/officeart/2009/layout/CirclePictureHierarchy"/>
    <dgm:cxn modelId="{41C3CF74-37C9-4C7D-80BD-AFA9910ADACF}" type="presParOf" srcId="{E46E317A-C177-4391-9AF0-83C46B79720B}" destId="{93E2EA55-822D-449E-9636-1955A2E3176F}" srcOrd="0" destOrd="0" presId="urn:microsoft.com/office/officeart/2009/layout/CirclePictureHierarchy"/>
    <dgm:cxn modelId="{660FA0F7-A243-44EB-B507-46C73F1E657A}" type="presParOf" srcId="{93E2EA55-822D-449E-9636-1955A2E3176F}" destId="{0E59C3BE-9EE6-4BD0-AA12-8356AE49D5F7}" srcOrd="0" destOrd="0" presId="urn:microsoft.com/office/officeart/2009/layout/CirclePictureHierarchy"/>
    <dgm:cxn modelId="{317D82E6-BB81-40D1-9465-54AB23AC11A6}" type="presParOf" srcId="{93E2EA55-822D-449E-9636-1955A2E3176F}" destId="{AA619F54-271B-4543-B92B-7F03AC739600}" srcOrd="1" destOrd="0" presId="urn:microsoft.com/office/officeart/2009/layout/CirclePictureHierarchy"/>
    <dgm:cxn modelId="{411A7AE0-17F4-4B58-8558-EED1470A2C02}" type="presParOf" srcId="{E46E317A-C177-4391-9AF0-83C46B79720B}" destId="{A71118A2-FC34-43D8-86C2-E0ED2EE442E5}" srcOrd="1" destOrd="0" presId="urn:microsoft.com/office/officeart/2009/layout/CirclePictureHierarchy"/>
    <dgm:cxn modelId="{3DCCB3CF-BCBF-4E4A-B9AF-07D0A778A73D}" type="presParOf" srcId="{A71118A2-FC34-43D8-86C2-E0ED2EE442E5}" destId="{5BCE821D-CD62-4AC7-8BF4-D5D1270DBDAA}" srcOrd="0" destOrd="0" presId="urn:microsoft.com/office/officeart/2009/layout/CirclePictureHierarchy"/>
    <dgm:cxn modelId="{CF93DF3D-6B2E-48E9-88C2-D6FDAA87A734}" type="presParOf" srcId="{A71118A2-FC34-43D8-86C2-E0ED2EE442E5}" destId="{7D9269E2-1894-43DE-8B4D-F908A6E4FB08}" srcOrd="1" destOrd="0" presId="urn:microsoft.com/office/officeart/2009/layout/CirclePictureHierarchy"/>
    <dgm:cxn modelId="{762A00B5-4BB8-42B9-AA50-641BA95A8D16}" type="presParOf" srcId="{7D9269E2-1894-43DE-8B4D-F908A6E4FB08}" destId="{54970330-6E8D-412E-AA54-018FABC245A0}" srcOrd="0" destOrd="0" presId="urn:microsoft.com/office/officeart/2009/layout/CirclePictureHierarchy"/>
    <dgm:cxn modelId="{C4E50296-D6EC-40CE-9CBA-78F13A9354AD}" type="presParOf" srcId="{54970330-6E8D-412E-AA54-018FABC245A0}" destId="{4334FA74-7107-4B3D-9D96-96AE7B079B95}" srcOrd="0" destOrd="0" presId="urn:microsoft.com/office/officeart/2009/layout/CirclePictureHierarchy"/>
    <dgm:cxn modelId="{79FBA0C3-0BE5-4084-B512-8D03934712E0}" type="presParOf" srcId="{54970330-6E8D-412E-AA54-018FABC245A0}" destId="{2D48906E-1750-4030-836E-57DB55C14A36}" srcOrd="1" destOrd="0" presId="urn:microsoft.com/office/officeart/2009/layout/CirclePictureHierarchy"/>
    <dgm:cxn modelId="{AE73E745-56C0-4802-B5C8-75C8BC24DC77}" type="presParOf" srcId="{7D9269E2-1894-43DE-8B4D-F908A6E4FB08}" destId="{89F05598-40EE-434D-BA0A-71F17A6CB10A}" srcOrd="1" destOrd="0" presId="urn:microsoft.com/office/officeart/2009/layout/CirclePictureHierarchy"/>
    <dgm:cxn modelId="{BE708C6D-D8A3-4C07-A711-267AF6313057}" type="presParOf" srcId="{A71118A2-FC34-43D8-86C2-E0ED2EE442E5}" destId="{8E7BCD28-E96E-4262-81BD-E73EB7847179}" srcOrd="2" destOrd="0" presId="urn:microsoft.com/office/officeart/2009/layout/CirclePictureHierarchy"/>
    <dgm:cxn modelId="{E2167669-F199-482E-8F73-8B79581676E3}" type="presParOf" srcId="{A71118A2-FC34-43D8-86C2-E0ED2EE442E5}" destId="{021CA815-C9AD-4484-869C-88531189172C}" srcOrd="3" destOrd="0" presId="urn:microsoft.com/office/officeart/2009/layout/CirclePictureHierarchy"/>
    <dgm:cxn modelId="{D4703240-D737-48D2-B839-08B2D964B3AE}" type="presParOf" srcId="{021CA815-C9AD-4484-869C-88531189172C}" destId="{860BDE99-6FFD-4ABB-AFF7-A60BF0F56CD7}" srcOrd="0" destOrd="0" presId="urn:microsoft.com/office/officeart/2009/layout/CirclePictureHierarchy"/>
    <dgm:cxn modelId="{C74BA7F5-A259-43B4-93CA-F724FDC828C6}" type="presParOf" srcId="{860BDE99-6FFD-4ABB-AFF7-A60BF0F56CD7}" destId="{F733BBA0-D0F9-4D8D-96E2-0548BB9639CB}" srcOrd="0" destOrd="0" presId="urn:microsoft.com/office/officeart/2009/layout/CirclePictureHierarchy"/>
    <dgm:cxn modelId="{F1D2A0CD-BEC6-4A00-BABE-151214ECB6E4}" type="presParOf" srcId="{860BDE99-6FFD-4ABB-AFF7-A60BF0F56CD7}" destId="{40D628E7-A296-4165-BE5B-3B8A02F0C896}" srcOrd="1" destOrd="0" presId="urn:microsoft.com/office/officeart/2009/layout/CirclePictureHierarchy"/>
    <dgm:cxn modelId="{08A58009-8F23-4A4A-A790-2DDCCCBD8BC4}" type="presParOf" srcId="{021CA815-C9AD-4484-869C-88531189172C}" destId="{70E5BBC3-FC7C-471E-9249-200BC5DA83A1}" srcOrd="1" destOrd="0" presId="urn:microsoft.com/office/officeart/2009/layout/CirclePictureHierarchy"/>
    <dgm:cxn modelId="{C662EA63-900E-42D1-BC6A-53D81C6C062C}" type="presParOf" srcId="{A71118A2-FC34-43D8-86C2-E0ED2EE442E5}" destId="{DCE22DED-BCE9-4CF2-9277-582C8548FABF}" srcOrd="4" destOrd="0" presId="urn:microsoft.com/office/officeart/2009/layout/CirclePictureHierarchy"/>
    <dgm:cxn modelId="{74AB04B3-AE9B-403B-A493-567787C3157F}" type="presParOf" srcId="{A71118A2-FC34-43D8-86C2-E0ED2EE442E5}" destId="{F4EE9C01-BC99-4742-BC5C-72FD8EF60CC0}" srcOrd="5" destOrd="0" presId="urn:microsoft.com/office/officeart/2009/layout/CirclePictureHierarchy"/>
    <dgm:cxn modelId="{E352D551-AF88-4AD9-9421-6835F57D36EA}" type="presParOf" srcId="{F4EE9C01-BC99-4742-BC5C-72FD8EF60CC0}" destId="{D8B990E7-D55C-4D07-9EBD-9B3F0C0BC925}" srcOrd="0" destOrd="0" presId="urn:microsoft.com/office/officeart/2009/layout/CirclePictureHierarchy"/>
    <dgm:cxn modelId="{7CBB876C-0904-46EE-8D30-D0520CA1D263}" type="presParOf" srcId="{D8B990E7-D55C-4D07-9EBD-9B3F0C0BC925}" destId="{06166436-2856-44D8-A424-DAA0D00EFD86}" srcOrd="0" destOrd="0" presId="urn:microsoft.com/office/officeart/2009/layout/CirclePictureHierarchy"/>
    <dgm:cxn modelId="{6F555949-5C29-4577-A1D1-F69BC56D3888}" type="presParOf" srcId="{D8B990E7-D55C-4D07-9EBD-9B3F0C0BC925}" destId="{A60C13A3-3F6E-449B-918D-178D3221D87F}" srcOrd="1" destOrd="0" presId="urn:microsoft.com/office/officeart/2009/layout/CirclePictureHierarchy"/>
    <dgm:cxn modelId="{D50013FF-2539-4039-8241-B75BD0A18F8B}" type="presParOf" srcId="{F4EE9C01-BC99-4742-BC5C-72FD8EF60CC0}" destId="{5FD69DE7-569C-4661-9AD5-6EF707C805A7}" srcOrd="1" destOrd="0" presId="urn:microsoft.com/office/officeart/2009/layout/CirclePictureHierarchy"/>
    <dgm:cxn modelId="{FD6764C1-DD62-4510-AFB9-2401426945B9}" type="presParOf" srcId="{A71118A2-FC34-43D8-86C2-E0ED2EE442E5}" destId="{47D17523-6769-42BD-BAF6-FE3212B59865}" srcOrd="6" destOrd="0" presId="urn:microsoft.com/office/officeart/2009/layout/CirclePictureHierarchy"/>
    <dgm:cxn modelId="{1A0D2D16-FAF3-412B-B83F-E2AF735DAE20}" type="presParOf" srcId="{A71118A2-FC34-43D8-86C2-E0ED2EE442E5}" destId="{71A31C31-AE38-4CE6-8833-656A2AC8FBCC}" srcOrd="7" destOrd="0" presId="urn:microsoft.com/office/officeart/2009/layout/CirclePictureHierarchy"/>
    <dgm:cxn modelId="{88FA41FC-560D-41B8-ACE4-74A7A4E87FF9}" type="presParOf" srcId="{71A31C31-AE38-4CE6-8833-656A2AC8FBCC}" destId="{DEF1633D-E96B-41E4-8935-065EF14AF96C}" srcOrd="0" destOrd="0" presId="urn:microsoft.com/office/officeart/2009/layout/CirclePictureHierarchy"/>
    <dgm:cxn modelId="{DC7273E8-3B49-4C04-8659-6EE20795F14B}" type="presParOf" srcId="{DEF1633D-E96B-41E4-8935-065EF14AF96C}" destId="{4742889D-0E77-4E37-B907-03192819B3F2}" srcOrd="0" destOrd="0" presId="urn:microsoft.com/office/officeart/2009/layout/CirclePictureHierarchy"/>
    <dgm:cxn modelId="{F53C59B8-6B02-4063-92AF-E28A8932B9EC}" type="presParOf" srcId="{DEF1633D-E96B-41E4-8935-065EF14AF96C}" destId="{8E73C0F2-6192-462D-8AFC-835800999978}" srcOrd="1" destOrd="0" presId="urn:microsoft.com/office/officeart/2009/layout/CirclePictureHierarchy"/>
    <dgm:cxn modelId="{75418E64-C695-42CC-A42F-FBEF9CDC24FD}" type="presParOf" srcId="{71A31C31-AE38-4CE6-8833-656A2AC8FBCC}" destId="{53D0555A-B4DB-435C-92F9-4FD6EBD1CA54}" srcOrd="1" destOrd="0" presId="urn:microsoft.com/office/officeart/2009/layout/CirclePictureHierarchy"/>
    <dgm:cxn modelId="{FACF7084-6F43-4B3F-A4C0-AF85A7AC179A}" type="presParOf" srcId="{A71118A2-FC34-43D8-86C2-E0ED2EE442E5}" destId="{C1AD073F-6C13-45FD-972B-3C472217A8B9}" srcOrd="8" destOrd="0" presId="urn:microsoft.com/office/officeart/2009/layout/CirclePictureHierarchy"/>
    <dgm:cxn modelId="{4C6E8C29-9385-43C4-AB70-7FC4FC1E7453}" type="presParOf" srcId="{A71118A2-FC34-43D8-86C2-E0ED2EE442E5}" destId="{61A525A7-22A6-42FA-B017-18E655BAA0D4}" srcOrd="9" destOrd="0" presId="urn:microsoft.com/office/officeart/2009/layout/CirclePictureHierarchy"/>
    <dgm:cxn modelId="{C2730BA7-88EA-4324-8185-FE082414F0F7}" type="presParOf" srcId="{61A525A7-22A6-42FA-B017-18E655BAA0D4}" destId="{34E24EB9-CE3F-4DE7-8912-20B515399CD4}" srcOrd="0" destOrd="0" presId="urn:microsoft.com/office/officeart/2009/layout/CirclePictureHierarchy"/>
    <dgm:cxn modelId="{B67CCCEB-FAC0-42C0-BBD8-86CEE7EDC0AD}" type="presParOf" srcId="{34E24EB9-CE3F-4DE7-8912-20B515399CD4}" destId="{9BD5AC4A-40EE-4802-A8CF-A5EF7E0F2C38}" srcOrd="0" destOrd="0" presId="urn:microsoft.com/office/officeart/2009/layout/CirclePictureHierarchy"/>
    <dgm:cxn modelId="{7FB57A48-FF7B-4583-A0F1-F0DE68D2C26F}" type="presParOf" srcId="{34E24EB9-CE3F-4DE7-8912-20B515399CD4}" destId="{054BBCAA-3D19-4D7C-9DC0-C7B8406ABF88}" srcOrd="1" destOrd="0" presId="urn:microsoft.com/office/officeart/2009/layout/CirclePictureHierarchy"/>
    <dgm:cxn modelId="{B1B32860-B01D-4B8E-96C6-4D482F9B8E6F}" type="presParOf" srcId="{61A525A7-22A6-42FA-B017-18E655BAA0D4}" destId="{A53FCC47-3F16-4317-9F19-9A5A1A6A3C3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10860-A5D6-4E83-8C20-5B9116911F99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6282C6-3897-4AB2-BF92-6CE8D3A9346D}">
      <dgm:prSet phldrT="[Text]"/>
      <dgm:spPr/>
      <dgm:t>
        <a:bodyPr/>
        <a:lstStyle/>
        <a:p>
          <a:r>
            <a:rPr lang="en-US"/>
            <a:t>Housing Development &amp; Finance Committee </a:t>
          </a:r>
        </a:p>
        <a:p>
          <a:r>
            <a:rPr lang="en-US"/>
            <a:t>&amp;</a:t>
          </a:r>
        </a:p>
        <a:p>
          <a:r>
            <a:rPr lang="en-US"/>
            <a:t>Housing Proposals</a:t>
          </a:r>
        </a:p>
      </dgm:t>
    </dgm:pt>
    <dgm:pt modelId="{F705A2DC-E069-49DC-BC59-130D45220CF7}" type="parTrans" cxnId="{6C4D6C5F-589C-4AC4-BC53-AF9429344F53}">
      <dgm:prSet/>
      <dgm:spPr/>
      <dgm:t>
        <a:bodyPr/>
        <a:lstStyle/>
        <a:p>
          <a:endParaRPr lang="en-US"/>
        </a:p>
      </dgm:t>
    </dgm:pt>
    <dgm:pt modelId="{F6F87CF3-5A01-440F-B38A-D72C56AD7A74}" type="sibTrans" cxnId="{6C4D6C5F-589C-4AC4-BC53-AF9429344F53}">
      <dgm:prSet/>
      <dgm:spPr/>
      <dgm:t>
        <a:bodyPr/>
        <a:lstStyle/>
        <a:p>
          <a:endParaRPr lang="en-US"/>
        </a:p>
      </dgm:t>
    </dgm:pt>
    <dgm:pt modelId="{BC9BDB89-8775-4DC5-A773-E697F49BB19A}">
      <dgm:prSet phldrT="[Text]"/>
      <dgm:spPr/>
      <dgm:t>
        <a:bodyPr/>
        <a:lstStyle/>
        <a:p>
          <a:r>
            <a:rPr lang="en-US"/>
            <a:t>Lowering Construction costs</a:t>
          </a:r>
        </a:p>
      </dgm:t>
    </dgm:pt>
    <dgm:pt modelId="{253F26A4-8B00-4961-B34E-E68F95316501}" type="parTrans" cxnId="{68752EE3-A4FF-41FC-A4BE-2B2ACBC592D3}">
      <dgm:prSet/>
      <dgm:spPr/>
      <dgm:t>
        <a:bodyPr/>
        <a:lstStyle/>
        <a:p>
          <a:endParaRPr lang="en-US"/>
        </a:p>
      </dgm:t>
    </dgm:pt>
    <dgm:pt modelId="{D867457F-0162-46E7-822B-A82DD5EE56CF}" type="sibTrans" cxnId="{68752EE3-A4FF-41FC-A4BE-2B2ACBC592D3}">
      <dgm:prSet/>
      <dgm:spPr/>
      <dgm:t>
        <a:bodyPr/>
        <a:lstStyle/>
        <a:p>
          <a:endParaRPr lang="en-US"/>
        </a:p>
      </dgm:t>
    </dgm:pt>
    <dgm:pt modelId="{505D3467-FAE1-4461-BD07-B6119FB4A792}">
      <dgm:prSet phldrT="[Text]"/>
      <dgm:spPr/>
      <dgm:t>
        <a:bodyPr/>
        <a:lstStyle/>
        <a:p>
          <a:r>
            <a:rPr lang="en-US"/>
            <a:t>Speeding up timelines</a:t>
          </a:r>
        </a:p>
      </dgm:t>
    </dgm:pt>
    <dgm:pt modelId="{13C0698E-4E26-4DB6-B3E9-A587F9AE3534}" type="parTrans" cxnId="{3A22D9C5-22C3-4842-87F7-77BC35C4F37C}">
      <dgm:prSet/>
      <dgm:spPr/>
      <dgm:t>
        <a:bodyPr/>
        <a:lstStyle/>
        <a:p>
          <a:endParaRPr lang="en-US"/>
        </a:p>
      </dgm:t>
    </dgm:pt>
    <dgm:pt modelId="{62426914-FF81-405F-AE8B-EB87356859D7}" type="sibTrans" cxnId="{3A22D9C5-22C3-4842-87F7-77BC35C4F37C}">
      <dgm:prSet/>
      <dgm:spPr/>
      <dgm:t>
        <a:bodyPr/>
        <a:lstStyle/>
        <a:p>
          <a:endParaRPr lang="en-US"/>
        </a:p>
      </dgm:t>
    </dgm:pt>
    <dgm:pt modelId="{B4DCD9CA-F7AD-496B-8C59-CCC6A48617B5}">
      <dgm:prSet phldrT="[Text]"/>
      <dgm:spPr/>
      <dgm:t>
        <a:bodyPr/>
        <a:lstStyle/>
        <a:p>
          <a:r>
            <a:rPr lang="en-US"/>
            <a:t>Removing unnecessary complexity</a:t>
          </a:r>
        </a:p>
      </dgm:t>
    </dgm:pt>
    <dgm:pt modelId="{5C7D3DC9-E21E-4CD7-91FC-DB36EADF3BFB}" type="parTrans" cxnId="{FD283E4F-9DCD-4F68-A6C9-A2DF29AC285B}">
      <dgm:prSet/>
      <dgm:spPr/>
      <dgm:t>
        <a:bodyPr/>
        <a:lstStyle/>
        <a:p>
          <a:endParaRPr lang="en-US"/>
        </a:p>
      </dgm:t>
    </dgm:pt>
    <dgm:pt modelId="{F52ED17F-EBF5-494A-8B6F-9468F42166BF}" type="sibTrans" cxnId="{FD283E4F-9DCD-4F68-A6C9-A2DF29AC285B}">
      <dgm:prSet/>
      <dgm:spPr/>
      <dgm:t>
        <a:bodyPr/>
        <a:lstStyle/>
        <a:p>
          <a:endParaRPr lang="en-US"/>
        </a:p>
      </dgm:t>
    </dgm:pt>
    <dgm:pt modelId="{BF3A0A3D-EC27-4586-A44D-254321F10B60}" type="pres">
      <dgm:prSet presAssocID="{89F10860-A5D6-4E83-8C20-5B9116911F9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9A6936-7A91-43BF-8373-59B79F1B3618}" type="pres">
      <dgm:prSet presAssocID="{FC6282C6-3897-4AB2-BF92-6CE8D3A9346D}" presName="centerShape" presStyleLbl="node0" presStyleIdx="0" presStyleCnt="1"/>
      <dgm:spPr/>
    </dgm:pt>
    <dgm:pt modelId="{C52AA34E-F9A8-41E5-94C6-016D289788A1}" type="pres">
      <dgm:prSet presAssocID="{253F26A4-8B00-4961-B34E-E68F95316501}" presName="parTrans" presStyleLbl="bgSibTrans2D1" presStyleIdx="0" presStyleCnt="3"/>
      <dgm:spPr/>
    </dgm:pt>
    <dgm:pt modelId="{A78DF057-A61F-4F0B-A2A8-D2244F347450}" type="pres">
      <dgm:prSet presAssocID="{BC9BDB89-8775-4DC5-A773-E697F49BB19A}" presName="node" presStyleLbl="node1" presStyleIdx="0" presStyleCnt="3" custScaleX="122113">
        <dgm:presLayoutVars>
          <dgm:bulletEnabled val="1"/>
        </dgm:presLayoutVars>
      </dgm:prSet>
      <dgm:spPr/>
    </dgm:pt>
    <dgm:pt modelId="{DE1E3C86-1BCB-4058-8DCD-E6185AACFF48}" type="pres">
      <dgm:prSet presAssocID="{13C0698E-4E26-4DB6-B3E9-A587F9AE3534}" presName="parTrans" presStyleLbl="bgSibTrans2D1" presStyleIdx="1" presStyleCnt="3"/>
      <dgm:spPr/>
    </dgm:pt>
    <dgm:pt modelId="{684F3BF7-D183-4468-A664-FC0CBB275D74}" type="pres">
      <dgm:prSet presAssocID="{505D3467-FAE1-4461-BD07-B6119FB4A792}" presName="node" presStyleLbl="node1" presStyleIdx="1" presStyleCnt="3">
        <dgm:presLayoutVars>
          <dgm:bulletEnabled val="1"/>
        </dgm:presLayoutVars>
      </dgm:prSet>
      <dgm:spPr/>
    </dgm:pt>
    <dgm:pt modelId="{95BBE543-F622-4348-9E6B-15A3EDA2DDD5}" type="pres">
      <dgm:prSet presAssocID="{5C7D3DC9-E21E-4CD7-91FC-DB36EADF3BFB}" presName="parTrans" presStyleLbl="bgSibTrans2D1" presStyleIdx="2" presStyleCnt="3"/>
      <dgm:spPr/>
    </dgm:pt>
    <dgm:pt modelId="{EBCD5D4A-0711-4816-928E-3318BB1777FB}" type="pres">
      <dgm:prSet presAssocID="{B4DCD9CA-F7AD-496B-8C59-CCC6A48617B5}" presName="node" presStyleLbl="node1" presStyleIdx="2" presStyleCnt="3" custScaleX="127009">
        <dgm:presLayoutVars>
          <dgm:bulletEnabled val="1"/>
        </dgm:presLayoutVars>
      </dgm:prSet>
      <dgm:spPr/>
    </dgm:pt>
  </dgm:ptLst>
  <dgm:cxnLst>
    <dgm:cxn modelId="{6C51121D-9FC2-409E-B1A3-9A84850541D3}" type="presOf" srcId="{B4DCD9CA-F7AD-496B-8C59-CCC6A48617B5}" destId="{EBCD5D4A-0711-4816-928E-3318BB1777FB}" srcOrd="0" destOrd="0" presId="urn:microsoft.com/office/officeart/2005/8/layout/radial4"/>
    <dgm:cxn modelId="{07D01A25-6578-4BAF-87A8-7A5686C05DE9}" type="presOf" srcId="{253F26A4-8B00-4961-B34E-E68F95316501}" destId="{C52AA34E-F9A8-41E5-94C6-016D289788A1}" srcOrd="0" destOrd="0" presId="urn:microsoft.com/office/officeart/2005/8/layout/radial4"/>
    <dgm:cxn modelId="{964CD53F-944F-40FD-9623-EBA5A95E36B8}" type="presOf" srcId="{13C0698E-4E26-4DB6-B3E9-A587F9AE3534}" destId="{DE1E3C86-1BCB-4058-8DCD-E6185AACFF48}" srcOrd="0" destOrd="0" presId="urn:microsoft.com/office/officeart/2005/8/layout/radial4"/>
    <dgm:cxn modelId="{6C4D6C5F-589C-4AC4-BC53-AF9429344F53}" srcId="{89F10860-A5D6-4E83-8C20-5B9116911F99}" destId="{FC6282C6-3897-4AB2-BF92-6CE8D3A9346D}" srcOrd="0" destOrd="0" parTransId="{F705A2DC-E069-49DC-BC59-130D45220CF7}" sibTransId="{F6F87CF3-5A01-440F-B38A-D72C56AD7A74}"/>
    <dgm:cxn modelId="{1A8C1A4A-771B-4876-80FD-C5A8D09EC0A9}" type="presOf" srcId="{505D3467-FAE1-4461-BD07-B6119FB4A792}" destId="{684F3BF7-D183-4468-A664-FC0CBB275D74}" srcOrd="0" destOrd="0" presId="urn:microsoft.com/office/officeart/2005/8/layout/radial4"/>
    <dgm:cxn modelId="{FD283E4F-9DCD-4F68-A6C9-A2DF29AC285B}" srcId="{FC6282C6-3897-4AB2-BF92-6CE8D3A9346D}" destId="{B4DCD9CA-F7AD-496B-8C59-CCC6A48617B5}" srcOrd="2" destOrd="0" parTransId="{5C7D3DC9-E21E-4CD7-91FC-DB36EADF3BFB}" sibTransId="{F52ED17F-EBF5-494A-8B6F-9468F42166BF}"/>
    <dgm:cxn modelId="{D63EF77F-CDF1-4E91-B0E1-38576BAD347E}" type="presOf" srcId="{FC6282C6-3897-4AB2-BF92-6CE8D3A9346D}" destId="{B69A6936-7A91-43BF-8373-59B79F1B3618}" srcOrd="0" destOrd="0" presId="urn:microsoft.com/office/officeart/2005/8/layout/radial4"/>
    <dgm:cxn modelId="{CB9C9C97-3443-49C6-BECD-F0451618A6B1}" type="presOf" srcId="{BC9BDB89-8775-4DC5-A773-E697F49BB19A}" destId="{A78DF057-A61F-4F0B-A2A8-D2244F347450}" srcOrd="0" destOrd="0" presId="urn:microsoft.com/office/officeart/2005/8/layout/radial4"/>
    <dgm:cxn modelId="{1A292FB0-E98D-46F0-B5FE-EB4F43F42B25}" type="presOf" srcId="{89F10860-A5D6-4E83-8C20-5B9116911F99}" destId="{BF3A0A3D-EC27-4586-A44D-254321F10B60}" srcOrd="0" destOrd="0" presId="urn:microsoft.com/office/officeart/2005/8/layout/radial4"/>
    <dgm:cxn modelId="{3A22D9C5-22C3-4842-87F7-77BC35C4F37C}" srcId="{FC6282C6-3897-4AB2-BF92-6CE8D3A9346D}" destId="{505D3467-FAE1-4461-BD07-B6119FB4A792}" srcOrd="1" destOrd="0" parTransId="{13C0698E-4E26-4DB6-B3E9-A587F9AE3534}" sibTransId="{62426914-FF81-405F-AE8B-EB87356859D7}"/>
    <dgm:cxn modelId="{68752EE3-A4FF-41FC-A4BE-2B2ACBC592D3}" srcId="{FC6282C6-3897-4AB2-BF92-6CE8D3A9346D}" destId="{BC9BDB89-8775-4DC5-A773-E697F49BB19A}" srcOrd="0" destOrd="0" parTransId="{253F26A4-8B00-4961-B34E-E68F95316501}" sibTransId="{D867457F-0162-46E7-822B-A82DD5EE56CF}"/>
    <dgm:cxn modelId="{0101CDF3-3EF4-41B5-9193-0EBAA1E594A4}" type="presOf" srcId="{5C7D3DC9-E21E-4CD7-91FC-DB36EADF3BFB}" destId="{95BBE543-F622-4348-9E6B-15A3EDA2DDD5}" srcOrd="0" destOrd="0" presId="urn:microsoft.com/office/officeart/2005/8/layout/radial4"/>
    <dgm:cxn modelId="{BB027487-ED5D-44D0-BEC0-A3C4AB162716}" type="presParOf" srcId="{BF3A0A3D-EC27-4586-A44D-254321F10B60}" destId="{B69A6936-7A91-43BF-8373-59B79F1B3618}" srcOrd="0" destOrd="0" presId="urn:microsoft.com/office/officeart/2005/8/layout/radial4"/>
    <dgm:cxn modelId="{7E9FB395-1515-4212-AFB4-D363D32FE289}" type="presParOf" srcId="{BF3A0A3D-EC27-4586-A44D-254321F10B60}" destId="{C52AA34E-F9A8-41E5-94C6-016D289788A1}" srcOrd="1" destOrd="0" presId="urn:microsoft.com/office/officeart/2005/8/layout/radial4"/>
    <dgm:cxn modelId="{27A511AB-9193-47F3-BB08-038293AF46F8}" type="presParOf" srcId="{BF3A0A3D-EC27-4586-A44D-254321F10B60}" destId="{A78DF057-A61F-4F0B-A2A8-D2244F347450}" srcOrd="2" destOrd="0" presId="urn:microsoft.com/office/officeart/2005/8/layout/radial4"/>
    <dgm:cxn modelId="{1268D3D5-801A-4C44-94FA-6D452D0ED4C3}" type="presParOf" srcId="{BF3A0A3D-EC27-4586-A44D-254321F10B60}" destId="{DE1E3C86-1BCB-4058-8DCD-E6185AACFF48}" srcOrd="3" destOrd="0" presId="urn:microsoft.com/office/officeart/2005/8/layout/radial4"/>
    <dgm:cxn modelId="{C1144171-8EDF-4141-BF63-3D1AE9035827}" type="presParOf" srcId="{BF3A0A3D-EC27-4586-A44D-254321F10B60}" destId="{684F3BF7-D183-4468-A664-FC0CBB275D74}" srcOrd="4" destOrd="0" presId="urn:microsoft.com/office/officeart/2005/8/layout/radial4"/>
    <dgm:cxn modelId="{9DEDA36C-190C-4E47-A5A9-1768D05556EE}" type="presParOf" srcId="{BF3A0A3D-EC27-4586-A44D-254321F10B60}" destId="{95BBE543-F622-4348-9E6B-15A3EDA2DDD5}" srcOrd="5" destOrd="0" presId="urn:microsoft.com/office/officeart/2005/8/layout/radial4"/>
    <dgm:cxn modelId="{FA9A4A74-5244-44CC-8317-0297BF3C9E18}" type="presParOf" srcId="{BF3A0A3D-EC27-4586-A44D-254321F10B60}" destId="{EBCD5D4A-0711-4816-928E-3318BB1777F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D073F-6C13-45FD-972B-3C472217A8B9}">
      <dsp:nvSpPr>
        <dsp:cNvPr id="0" name=""/>
        <dsp:cNvSpPr/>
      </dsp:nvSpPr>
      <dsp:spPr>
        <a:xfrm>
          <a:off x="5674708" y="791888"/>
          <a:ext cx="4635508" cy="636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729"/>
              </a:lnTo>
              <a:lnTo>
                <a:pt x="4635508" y="512729"/>
              </a:lnTo>
              <a:lnTo>
                <a:pt x="4635508" y="636461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17523-6769-42BD-BAF6-FE3212B59865}">
      <dsp:nvSpPr>
        <dsp:cNvPr id="0" name=""/>
        <dsp:cNvSpPr/>
      </dsp:nvSpPr>
      <dsp:spPr>
        <a:xfrm>
          <a:off x="5674708" y="791888"/>
          <a:ext cx="2457814" cy="636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729"/>
              </a:lnTo>
              <a:lnTo>
                <a:pt x="2457814" y="512729"/>
              </a:lnTo>
              <a:lnTo>
                <a:pt x="2457814" y="636461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22DED-BCE9-4CF2-9277-582C8548FABF}">
      <dsp:nvSpPr>
        <dsp:cNvPr id="0" name=""/>
        <dsp:cNvSpPr/>
      </dsp:nvSpPr>
      <dsp:spPr>
        <a:xfrm>
          <a:off x="5625444" y="791888"/>
          <a:ext cx="91440" cy="636461"/>
        </a:xfrm>
        <a:custGeom>
          <a:avLst/>
          <a:gdLst/>
          <a:ahLst/>
          <a:cxnLst/>
          <a:rect l="0" t="0" r="0" b="0"/>
          <a:pathLst>
            <a:path>
              <a:moveTo>
                <a:pt x="49263" y="0"/>
              </a:moveTo>
              <a:lnTo>
                <a:pt x="49263" y="512729"/>
              </a:lnTo>
              <a:lnTo>
                <a:pt x="45720" y="512729"/>
              </a:lnTo>
              <a:lnTo>
                <a:pt x="45720" y="636461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BCD28-E96E-4262-81BD-E73EB7847179}">
      <dsp:nvSpPr>
        <dsp:cNvPr id="0" name=""/>
        <dsp:cNvSpPr/>
      </dsp:nvSpPr>
      <dsp:spPr>
        <a:xfrm>
          <a:off x="2966896" y="791888"/>
          <a:ext cx="2707811" cy="636461"/>
        </a:xfrm>
        <a:custGeom>
          <a:avLst/>
          <a:gdLst/>
          <a:ahLst/>
          <a:cxnLst/>
          <a:rect l="0" t="0" r="0" b="0"/>
          <a:pathLst>
            <a:path>
              <a:moveTo>
                <a:pt x="2707811" y="0"/>
              </a:moveTo>
              <a:lnTo>
                <a:pt x="2707811" y="512729"/>
              </a:lnTo>
              <a:lnTo>
                <a:pt x="0" y="512729"/>
              </a:lnTo>
              <a:lnTo>
                <a:pt x="0" y="636461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E821D-CD62-4AC7-8BF4-D5D1270DBDAA}">
      <dsp:nvSpPr>
        <dsp:cNvPr id="0" name=""/>
        <dsp:cNvSpPr/>
      </dsp:nvSpPr>
      <dsp:spPr>
        <a:xfrm>
          <a:off x="904361" y="791888"/>
          <a:ext cx="4770347" cy="636461"/>
        </a:xfrm>
        <a:custGeom>
          <a:avLst/>
          <a:gdLst/>
          <a:ahLst/>
          <a:cxnLst/>
          <a:rect l="0" t="0" r="0" b="0"/>
          <a:pathLst>
            <a:path>
              <a:moveTo>
                <a:pt x="4770347" y="0"/>
              </a:moveTo>
              <a:lnTo>
                <a:pt x="4770347" y="512729"/>
              </a:lnTo>
              <a:lnTo>
                <a:pt x="0" y="512729"/>
              </a:lnTo>
              <a:lnTo>
                <a:pt x="0" y="636461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9C3BE-9EE6-4BD0-AA12-8356AE49D5F7}">
      <dsp:nvSpPr>
        <dsp:cNvPr id="0" name=""/>
        <dsp:cNvSpPr/>
      </dsp:nvSpPr>
      <dsp:spPr>
        <a:xfrm>
          <a:off x="5278763" y="0"/>
          <a:ext cx="791888" cy="7918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19F54-271B-4543-B92B-7F03AC739600}">
      <dsp:nvSpPr>
        <dsp:cNvPr id="0" name=""/>
        <dsp:cNvSpPr/>
      </dsp:nvSpPr>
      <dsp:spPr>
        <a:xfrm>
          <a:off x="6304461" y="0"/>
          <a:ext cx="4504333" cy="7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Century Gothic"/>
            </a:rPr>
            <a:t>California Housing and Homelessness Agency</a:t>
          </a:r>
        </a:p>
      </dsp:txBody>
      <dsp:txXfrm>
        <a:off x="6304461" y="0"/>
        <a:ext cx="4504333" cy="791888"/>
      </dsp:txXfrm>
    </dsp:sp>
    <dsp:sp modelId="{4334FA74-7107-4B3D-9D96-96AE7B079B95}">
      <dsp:nvSpPr>
        <dsp:cNvPr id="0" name=""/>
        <dsp:cNvSpPr/>
      </dsp:nvSpPr>
      <dsp:spPr>
        <a:xfrm>
          <a:off x="508416" y="1428350"/>
          <a:ext cx="791888" cy="791888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8906E-1750-4030-836E-57DB55C14A36}">
      <dsp:nvSpPr>
        <dsp:cNvPr id="0" name=""/>
        <dsp:cNvSpPr/>
      </dsp:nvSpPr>
      <dsp:spPr>
        <a:xfrm>
          <a:off x="0" y="2123839"/>
          <a:ext cx="1964592" cy="7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002060"/>
              </a:solidFill>
              <a:latin typeface="Century Gothic" panose="020B0502020202020204" pitchFamily="34" charset="0"/>
            </a:rPr>
            <a:t>California Interagency Council on Homelessness</a:t>
          </a:r>
        </a:p>
      </dsp:txBody>
      <dsp:txXfrm>
        <a:off x="0" y="2123839"/>
        <a:ext cx="1964592" cy="791888"/>
      </dsp:txXfrm>
    </dsp:sp>
    <dsp:sp modelId="{F733BBA0-D0F9-4D8D-96E2-0548BB9639CB}">
      <dsp:nvSpPr>
        <dsp:cNvPr id="0" name=""/>
        <dsp:cNvSpPr/>
      </dsp:nvSpPr>
      <dsp:spPr>
        <a:xfrm>
          <a:off x="2570952" y="1428350"/>
          <a:ext cx="791888" cy="791888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628E7-A296-4165-BE5B-3B8A02F0C896}">
      <dsp:nvSpPr>
        <dsp:cNvPr id="0" name=""/>
        <dsp:cNvSpPr/>
      </dsp:nvSpPr>
      <dsp:spPr>
        <a:xfrm>
          <a:off x="2107396" y="2123839"/>
          <a:ext cx="1689003" cy="7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002060"/>
              </a:solidFill>
              <a:latin typeface="Century Gothic" panose="020B0502020202020204" pitchFamily="34" charset="0"/>
            </a:rPr>
            <a:t>California Housing Finance Agency</a:t>
          </a:r>
        </a:p>
      </dsp:txBody>
      <dsp:txXfrm>
        <a:off x="2107396" y="2123839"/>
        <a:ext cx="1689003" cy="791888"/>
      </dsp:txXfrm>
    </dsp:sp>
    <dsp:sp modelId="{06166436-2856-44D8-A424-DAA0D00EFD86}">
      <dsp:nvSpPr>
        <dsp:cNvPr id="0" name=""/>
        <dsp:cNvSpPr/>
      </dsp:nvSpPr>
      <dsp:spPr>
        <a:xfrm>
          <a:off x="5275220" y="1428350"/>
          <a:ext cx="791888" cy="79188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C13A3-3F6E-449B-918D-178D3221D87F}">
      <dsp:nvSpPr>
        <dsp:cNvPr id="0" name=""/>
        <dsp:cNvSpPr/>
      </dsp:nvSpPr>
      <dsp:spPr>
        <a:xfrm>
          <a:off x="4500462" y="2123839"/>
          <a:ext cx="2307139" cy="7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002060"/>
              </a:solidFill>
              <a:latin typeface="Century Gothic" panose="020B0502020202020204" pitchFamily="34" charset="0"/>
            </a:rPr>
            <a:t>Housing Development and Finance Committee</a:t>
          </a:r>
        </a:p>
      </dsp:txBody>
      <dsp:txXfrm>
        <a:off x="4500462" y="2123839"/>
        <a:ext cx="2307139" cy="791888"/>
      </dsp:txXfrm>
    </dsp:sp>
    <dsp:sp modelId="{4742889D-0E77-4E37-B907-03192819B3F2}">
      <dsp:nvSpPr>
        <dsp:cNvPr id="0" name=""/>
        <dsp:cNvSpPr/>
      </dsp:nvSpPr>
      <dsp:spPr>
        <a:xfrm>
          <a:off x="7736578" y="1428350"/>
          <a:ext cx="791888" cy="791888"/>
        </a:xfrm>
        <a:prstGeom prst="ellipse">
          <a:avLst/>
        </a:prstGeom>
        <a:blipFill>
          <a:blip xmlns:r="http://schemas.openxmlformats.org/officeDocument/2006/relationships" r:embed="rId7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3C0F2-6192-462D-8AFC-835800999978}">
      <dsp:nvSpPr>
        <dsp:cNvPr id="0" name=""/>
        <dsp:cNvSpPr/>
      </dsp:nvSpPr>
      <dsp:spPr>
        <a:xfrm>
          <a:off x="7569660" y="2123839"/>
          <a:ext cx="1187832" cy="7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002060"/>
              </a:solidFill>
              <a:latin typeface="Century Gothic" panose="020B0502020202020204" pitchFamily="34" charset="0"/>
            </a:rPr>
            <a:t>Civil Rights Department</a:t>
          </a:r>
        </a:p>
      </dsp:txBody>
      <dsp:txXfrm>
        <a:off x="7569660" y="2123839"/>
        <a:ext cx="1187832" cy="791888"/>
      </dsp:txXfrm>
    </dsp:sp>
    <dsp:sp modelId="{9BD5AC4A-40EE-4802-A8CF-A5EF7E0F2C38}">
      <dsp:nvSpPr>
        <dsp:cNvPr id="0" name=""/>
        <dsp:cNvSpPr/>
      </dsp:nvSpPr>
      <dsp:spPr>
        <a:xfrm>
          <a:off x="9914272" y="1428350"/>
          <a:ext cx="791888" cy="791888"/>
        </a:xfrm>
        <a:prstGeom prst="ellipse">
          <a:avLst/>
        </a:prstGeom>
        <a:blipFill>
          <a:blip xmlns:r="http://schemas.openxmlformats.org/officeDocument/2006/relationships" r:embed="rId8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BBCAA-3D19-4D7C-9DC0-C7B8406ABF88}">
      <dsp:nvSpPr>
        <dsp:cNvPr id="0" name=""/>
        <dsp:cNvSpPr/>
      </dsp:nvSpPr>
      <dsp:spPr>
        <a:xfrm>
          <a:off x="9157868" y="2123839"/>
          <a:ext cx="2340672" cy="79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002060"/>
              </a:solidFill>
              <a:latin typeface="Century Gothic" panose="020B0502020202020204" pitchFamily="34" charset="0"/>
            </a:rPr>
            <a:t>Department of Housing and Community Development</a:t>
          </a:r>
        </a:p>
      </dsp:txBody>
      <dsp:txXfrm>
        <a:off x="9157868" y="2123839"/>
        <a:ext cx="2340672" cy="791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A6936-7A91-43BF-8373-59B79F1B3618}">
      <dsp:nvSpPr>
        <dsp:cNvPr id="0" name=""/>
        <dsp:cNvSpPr/>
      </dsp:nvSpPr>
      <dsp:spPr>
        <a:xfrm>
          <a:off x="4475226" y="2638478"/>
          <a:ext cx="2215302" cy="22153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Housing Development &amp; Finance Committee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&amp;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Housing Proposals</a:t>
          </a:r>
        </a:p>
      </dsp:txBody>
      <dsp:txXfrm>
        <a:off x="4799649" y="2962901"/>
        <a:ext cx="1566456" cy="1566456"/>
      </dsp:txXfrm>
    </dsp:sp>
    <dsp:sp modelId="{C52AA34E-F9A8-41E5-94C6-016D289788A1}">
      <dsp:nvSpPr>
        <dsp:cNvPr id="0" name=""/>
        <dsp:cNvSpPr/>
      </dsp:nvSpPr>
      <dsp:spPr>
        <a:xfrm rot="12900000">
          <a:off x="3050472" y="2251590"/>
          <a:ext cx="1697641" cy="63136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DF057-A61F-4F0B-A2A8-D2244F347450}">
      <dsp:nvSpPr>
        <dsp:cNvPr id="0" name=""/>
        <dsp:cNvSpPr/>
      </dsp:nvSpPr>
      <dsp:spPr>
        <a:xfrm>
          <a:off x="1919023" y="1238592"/>
          <a:ext cx="2569913" cy="16836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Lowering Construction costs</a:t>
          </a:r>
        </a:p>
      </dsp:txBody>
      <dsp:txXfrm>
        <a:off x="1968335" y="1287904"/>
        <a:ext cx="2471289" cy="1585005"/>
      </dsp:txXfrm>
    </dsp:sp>
    <dsp:sp modelId="{DE1E3C86-1BCB-4058-8DCD-E6185AACFF48}">
      <dsp:nvSpPr>
        <dsp:cNvPr id="0" name=""/>
        <dsp:cNvSpPr/>
      </dsp:nvSpPr>
      <dsp:spPr>
        <a:xfrm rot="16200000">
          <a:off x="4734056" y="1375172"/>
          <a:ext cx="1697641" cy="63136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F3BF7-D183-4468-A664-FC0CBB275D74}">
      <dsp:nvSpPr>
        <dsp:cNvPr id="0" name=""/>
        <dsp:cNvSpPr/>
      </dsp:nvSpPr>
      <dsp:spPr>
        <a:xfrm>
          <a:off x="4530609" y="217"/>
          <a:ext cx="2104537" cy="16836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Speeding up timelines</a:t>
          </a:r>
        </a:p>
      </dsp:txBody>
      <dsp:txXfrm>
        <a:off x="4579921" y="49529"/>
        <a:ext cx="2005913" cy="1585005"/>
      </dsp:txXfrm>
    </dsp:sp>
    <dsp:sp modelId="{95BBE543-F622-4348-9E6B-15A3EDA2DDD5}">
      <dsp:nvSpPr>
        <dsp:cNvPr id="0" name=""/>
        <dsp:cNvSpPr/>
      </dsp:nvSpPr>
      <dsp:spPr>
        <a:xfrm rot="19500000">
          <a:off x="6417641" y="2251590"/>
          <a:ext cx="1697641" cy="63136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D5D4A-0711-4816-928E-3318BB1777FB}">
      <dsp:nvSpPr>
        <dsp:cNvPr id="0" name=""/>
        <dsp:cNvSpPr/>
      </dsp:nvSpPr>
      <dsp:spPr>
        <a:xfrm>
          <a:off x="6625299" y="1238592"/>
          <a:ext cx="2672951" cy="16836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Removing unnecessary complexity</a:t>
          </a:r>
        </a:p>
      </dsp:txBody>
      <dsp:txXfrm>
        <a:off x="6674611" y="1287904"/>
        <a:ext cx="2574327" cy="158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A48B1-1DAC-4CCA-AF19-0DE962BC129B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06F08-8F79-4997-880D-8491A3C5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1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06F08-8F79-4997-880D-8491A3C52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06F08-8F79-4997-880D-8491A3C52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7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06F08-8F79-4997-880D-8491A3C52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0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06F08-8F79-4997-880D-8491A3C52B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8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06F08-8F79-4997-880D-8491A3C52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 - Plain (Stacked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556604"/>
            <a:ext cx="9379689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edit cover or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BA78-C670-1966-FA7C-3B119747A6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036279"/>
            <a:ext cx="9379688" cy="492884"/>
          </a:xfrm>
          <a:noFill/>
        </p:spPr>
        <p:txBody>
          <a:bodyPr anchor="ctr"/>
          <a:lstStyle>
            <a:lvl1pPr marL="0" indent="0" algn="l">
              <a:buNone/>
              <a:defRPr sz="2400" b="1">
                <a:solidFill>
                  <a:srgbClr val="AEDF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07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ue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2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40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3 - Orange Blo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ED9D82D4-F922-3728-9DA9-4DCF6E3E1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4341" r="2675" b="4341"/>
          <a:stretch>
            <a:fillRect/>
          </a:stretch>
        </p:blipFill>
        <p:spPr>
          <a:xfrm>
            <a:off x="326065" y="297712"/>
            <a:ext cx="11539870" cy="6262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41664"/>
            <a:ext cx="7646581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edit cover or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BA78-C670-1966-FA7C-3B119747A6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121339"/>
            <a:ext cx="7646580" cy="492884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rgbClr val="AEDF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D42EB-8C5A-96FE-6395-BC06233B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95538" y="0"/>
            <a:ext cx="2328530" cy="685800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2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 - Left Lin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9194" y="2450275"/>
            <a:ext cx="9443485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enter cover or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BA78-C670-1966-FA7C-3B119747A6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9195" y="4929950"/>
            <a:ext cx="9443484" cy="492884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rgbClr val="AEDF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631A22-2FC1-9825-1E12-748A2682D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457200" cy="685800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4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a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897380"/>
            <a:ext cx="6785610" cy="3244131"/>
          </a:xfrm>
        </p:spPr>
        <p:txBody>
          <a:bodyPr anchor="ctr">
            <a:noAutofit/>
          </a:bodyPr>
          <a:lstStyle>
            <a:lvl1pPr algn="l"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edit cover or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BA78-C670-1966-FA7C-3B119747A6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670138"/>
            <a:ext cx="6785609" cy="492884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rgbClr val="AEDF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69AEBA7-DAFF-F854-9FC0-98E07D5E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18171" y="0"/>
            <a:ext cx="397383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b -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518" y="1897380"/>
            <a:ext cx="6785610" cy="3244131"/>
          </a:xfrm>
        </p:spPr>
        <p:txBody>
          <a:bodyPr anchor="ctr">
            <a:noAutofit/>
          </a:bodyPr>
          <a:lstStyle>
            <a:lvl1pPr algn="l"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edit cover or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BA78-C670-1966-FA7C-3B119747A6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3518" y="5670138"/>
            <a:ext cx="6785610" cy="492884"/>
          </a:xfrm>
          <a:noFill/>
        </p:spPr>
        <p:txBody>
          <a:bodyPr anchor="ctr"/>
          <a:lstStyle>
            <a:lvl1pPr marL="0" indent="0" algn="l">
              <a:buNone/>
              <a:defRPr sz="2400" b="1">
                <a:solidFill>
                  <a:srgbClr val="AEDF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69AEBA7-DAFF-F854-9FC0-98E07D5E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383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8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a - Left Blo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AI-generated content may be incorrect.">
            <a:extLst>
              <a:ext uri="{FF2B5EF4-FFF2-40B4-BE49-F238E27FC236}">
                <a16:creationId xmlns:a16="http://schemas.microsoft.com/office/drawing/2014/main" id="{F859AD41-68BA-7892-5635-EFFC93AED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076"/>
          <a:stretch>
            <a:fillRect/>
          </a:stretch>
        </p:blipFill>
        <p:spPr>
          <a:xfrm>
            <a:off x="0" y="0"/>
            <a:ext cx="3770241" cy="6858000"/>
          </a:xfrm>
          <a:prstGeom prst="rect">
            <a:avLst/>
          </a:prstGeom>
        </p:spPr>
      </p:pic>
      <p:sp>
        <p:nvSpPr>
          <p:cNvPr id="5" name="Orange Line Block">
            <a:extLst>
              <a:ext uri="{FF2B5EF4-FFF2-40B4-BE49-F238E27FC236}">
                <a16:creationId xmlns:a16="http://schemas.microsoft.com/office/drawing/2014/main" id="{9EBCD80C-C85D-2C05-7181-F2FB47291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410594"/>
            <a:ext cx="3125856" cy="274319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C26AB6-8FC1-CE56-F270-7A8CC6BFA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1610" y="3587204"/>
            <a:ext cx="2560320" cy="2743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" y="2302018"/>
            <a:ext cx="2748665" cy="3012931"/>
          </a:xfrm>
        </p:spPr>
        <p:txBody>
          <a:bodyPr anchor="t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edit slide title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4C47F000-4D37-E812-A918-B69F7F9418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91610" y="527597"/>
            <a:ext cx="2560320" cy="2743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14E87C-67BF-2DC2-B6F1-B65CEF75C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40089" y="447586"/>
            <a:ext cx="4300991" cy="60217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3942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b - Left Block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AI-generated content may be incorrect.">
            <a:extLst>
              <a:ext uri="{FF2B5EF4-FFF2-40B4-BE49-F238E27FC236}">
                <a16:creationId xmlns:a16="http://schemas.microsoft.com/office/drawing/2014/main" id="{8FD03DB9-8929-7666-D304-D0D98C5B1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076"/>
          <a:stretch>
            <a:fillRect/>
          </a:stretch>
        </p:blipFill>
        <p:spPr>
          <a:xfrm>
            <a:off x="0" y="0"/>
            <a:ext cx="377024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0089" y="349096"/>
            <a:ext cx="7298969" cy="1335818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title slide w/photo </a:t>
            </a:r>
          </a:p>
        </p:txBody>
      </p:sp>
      <p:sp>
        <p:nvSpPr>
          <p:cNvPr id="5" name="Orange Line Block">
            <a:extLst>
              <a:ext uri="{FF2B5EF4-FFF2-40B4-BE49-F238E27FC236}">
                <a16:creationId xmlns:a16="http://schemas.microsoft.com/office/drawing/2014/main" id="{9EBCD80C-C85D-2C05-7181-F2FB47291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410594"/>
            <a:ext cx="3125856" cy="274319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C26AB6-8FC1-CE56-F270-7A8CC6BFA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942" y="2212510"/>
            <a:ext cx="2572913" cy="411789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3366811-E0F3-3FE9-68EA-06F33E87F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40089" y="1897380"/>
            <a:ext cx="7298969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83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/Floating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AI-generated content may be incorrect.">
            <a:extLst>
              <a:ext uri="{FF2B5EF4-FFF2-40B4-BE49-F238E27FC236}">
                <a16:creationId xmlns:a16="http://schemas.microsoft.com/office/drawing/2014/main" id="{3869C07E-6056-9D5D-3BE8-30AF4ECA9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81240" r="8" b="7829"/>
          <a:stretch>
            <a:fillRect/>
          </a:stretch>
        </p:blipFill>
        <p:spPr>
          <a:xfrm>
            <a:off x="0" y="5571459"/>
            <a:ext cx="12192000" cy="749650"/>
          </a:xfrm>
          <a:prstGeom prst="rect">
            <a:avLst/>
          </a:prstGeom>
        </p:spPr>
      </p:pic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615F94D2-CDE0-421A-A838-85058F5B57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1192" y="412840"/>
            <a:ext cx="3213608" cy="6400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CE070-5445-1E30-C6DC-EB02CC0540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1354" y="5571459"/>
            <a:ext cx="7504330" cy="749649"/>
          </a:xfrm>
        </p:spPr>
        <p:txBody>
          <a:bodyPr anchor="ctr">
            <a:normAutofit/>
          </a:bodyPr>
          <a:lstStyle>
            <a:lvl1pPr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Small text such as website information or contact info.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DF0A65-3A72-1384-EA0C-151ECAC31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7610475" cy="11430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63E73-427C-683E-D1DD-1051EFB6E558}"/>
              </a:ext>
            </a:extLst>
          </p:cNvPr>
          <p:cNvSpPr/>
          <p:nvPr userDrawn="1"/>
        </p:nvSpPr>
        <p:spPr>
          <a:xfrm>
            <a:off x="548640" y="457200"/>
            <a:ext cx="914400" cy="18288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F6E3332-9EB5-1C04-1FFF-6E0876926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7610475" cy="35748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26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/Line Blo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AI-generated content may be incorrect.">
            <a:extLst>
              <a:ext uri="{FF2B5EF4-FFF2-40B4-BE49-F238E27FC236}">
                <a16:creationId xmlns:a16="http://schemas.microsoft.com/office/drawing/2014/main" id="{A7685F50-A510-0153-3EDB-F65B2EED3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4843"/>
          <a:stretch>
            <a:fillRect/>
          </a:stretch>
        </p:blipFill>
        <p:spPr>
          <a:xfrm>
            <a:off x="1" y="0"/>
            <a:ext cx="628650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C26AB6-8FC1-CE56-F270-7A8CC6BFA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5340" y="571500"/>
            <a:ext cx="3756660" cy="58225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7AA3215-B23C-7B93-9318-631EC3494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0152" y="1920239"/>
            <a:ext cx="6497846" cy="44737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F42CFD-69F4-DF8B-9530-2A3741B56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0152" y="685800"/>
            <a:ext cx="6497846" cy="11430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0762A1-4A6E-6A64-E2BB-E55A58904DCF}"/>
              </a:ext>
            </a:extLst>
          </p:cNvPr>
          <p:cNvSpPr/>
          <p:nvPr userDrawn="1"/>
        </p:nvSpPr>
        <p:spPr>
          <a:xfrm>
            <a:off x="1031591" y="457200"/>
            <a:ext cx="914400" cy="18288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1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1a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0243" y="1172055"/>
            <a:ext cx="7583557" cy="1889195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BA78-C670-1966-FA7C-3B119747A6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0242" y="3450912"/>
            <a:ext cx="7583557" cy="492884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DDFF94-716B-8463-2390-0A70084BE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27431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BCD80C-C85D-2C05-7181-F2FB47291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410594"/>
            <a:ext cx="3508513" cy="27432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5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/Left Photo Blo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AI-generated content may be incorrect.">
            <a:extLst>
              <a:ext uri="{FF2B5EF4-FFF2-40B4-BE49-F238E27FC236}">
                <a16:creationId xmlns:a16="http://schemas.microsoft.com/office/drawing/2014/main" id="{A3615FE8-B34D-02B7-6AEA-FDB74A96F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906"/>
          <a:stretch>
            <a:fillRect/>
          </a:stretch>
        </p:blipFill>
        <p:spPr>
          <a:xfrm>
            <a:off x="0" y="0"/>
            <a:ext cx="2571749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9EAB0-666D-9FF4-F495-66D4ED05F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4" y="2147777"/>
            <a:ext cx="6367464" cy="40526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6A63ED3-77FA-A01C-2837-0632DB38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2312" y="703263"/>
            <a:ext cx="3657600" cy="5486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D53BD7-9F49-583D-CF02-E47C44424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224" y="898290"/>
            <a:ext cx="6367464" cy="1010384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DD12D8-80AA-4E72-C45C-066D86E0F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3663" y="669690"/>
            <a:ext cx="914400" cy="18288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38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/Left Photo Block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AI-generated content may be incorrect.">
            <a:extLst>
              <a:ext uri="{FF2B5EF4-FFF2-40B4-BE49-F238E27FC236}">
                <a16:creationId xmlns:a16="http://schemas.microsoft.com/office/drawing/2014/main" id="{8FD03DB9-8929-7666-D304-D0D98C5B1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90" r="69076" b="5667"/>
          <a:stretch>
            <a:fillRect/>
          </a:stretch>
        </p:blipFill>
        <p:spPr>
          <a:xfrm>
            <a:off x="0" y="349096"/>
            <a:ext cx="3770241" cy="6120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0089" y="349096"/>
            <a:ext cx="7298969" cy="1335818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title slide w/photo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3366811-E0F3-3FE9-68EA-06F33E87F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40089" y="1897380"/>
            <a:ext cx="7298969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range Line Block">
            <a:extLst>
              <a:ext uri="{FF2B5EF4-FFF2-40B4-BE49-F238E27FC236}">
                <a16:creationId xmlns:a16="http://schemas.microsoft.com/office/drawing/2014/main" id="{AE8A93EE-A53C-10C7-6C31-CA3EEDA71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772641"/>
            <a:ext cx="4340090" cy="27432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7FE6501-B0B2-7B63-1A4B-D443D850E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942" y="1470506"/>
            <a:ext cx="3217299" cy="499887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95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- 3 Column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ape&#10;&#10;AI-generated content may be incorrect.">
            <a:extLst>
              <a:ext uri="{FF2B5EF4-FFF2-40B4-BE49-F238E27FC236}">
                <a16:creationId xmlns:a16="http://schemas.microsoft.com/office/drawing/2014/main" id="{D815DA34-76D2-7108-B3FE-0B18D8F6E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66147" r="6"/>
          <a:stretch>
            <a:fillRect/>
          </a:stretch>
        </p:blipFill>
        <p:spPr>
          <a:xfrm>
            <a:off x="0" y="4536316"/>
            <a:ext cx="12192000" cy="23216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C4ED-ACB8-E03C-F982-19D79304B7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6149" y="685800"/>
            <a:ext cx="5118650" cy="2321684"/>
          </a:xfrm>
        </p:spPr>
        <p:txBody>
          <a:bodyPr>
            <a:normAutofit/>
          </a:bodyPr>
          <a:lstStyle>
            <a:lvl1pPr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4288E63-CA3A-F683-A006-DA387BA139C0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1" y="1828800"/>
            <a:ext cx="5981700" cy="492884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1914B8B-338B-B8F5-6114-B483CAC3A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685800"/>
            <a:ext cx="5981700" cy="11430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D41163-7B74-E281-3B4B-6AFC7D9258FE}"/>
              </a:ext>
            </a:extLst>
          </p:cNvPr>
          <p:cNvSpPr/>
          <p:nvPr userDrawn="1"/>
        </p:nvSpPr>
        <p:spPr>
          <a:xfrm>
            <a:off x="548640" y="457200"/>
            <a:ext cx="914400" cy="18288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27E71-82CE-B752-ADF2-DED135478A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1" y="3257550"/>
            <a:ext cx="3566160" cy="32232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AEF1C5-04ED-E2E9-943B-37361B748F8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12920" y="3257550"/>
            <a:ext cx="3566160" cy="32232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B03539-C451-ECA3-4251-A581FC8E966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68639" y="3257550"/>
            <a:ext cx="3566160" cy="32232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409747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- 3 Colum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0C6B2B-E4A0-B9F7-4725-7CD7B7D6731C}"/>
              </a:ext>
            </a:extLst>
          </p:cNvPr>
          <p:cNvSpPr/>
          <p:nvPr userDrawn="1"/>
        </p:nvSpPr>
        <p:spPr>
          <a:xfrm>
            <a:off x="0" y="-1"/>
            <a:ext cx="12192000" cy="310470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9FAFC"/>
              </a:gs>
              <a:gs pos="100000">
                <a:srgbClr val="F5F7FC"/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 descr="ribbon">
            <a:extLst>
              <a:ext uri="{FF2B5EF4-FFF2-40B4-BE49-F238E27FC236}">
                <a16:creationId xmlns:a16="http://schemas.microsoft.com/office/drawing/2014/main" id="{8C1F1B08-9B3A-0CAD-D9C4-2F064DC377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6851" y="382864"/>
            <a:ext cx="4261319" cy="435598"/>
          </a:xfrm>
          <a:prstGeom prst="ribbon2">
            <a:avLst>
              <a:gd name="adj1" fmla="val 16667"/>
              <a:gd name="adj2" fmla="val 62667"/>
            </a:avLst>
          </a:prstGeom>
          <a:solidFill>
            <a:srgbClr val="AEDF25"/>
          </a:solidFill>
        </p:spPr>
        <p:txBody>
          <a:bodyPr anchor="ctr">
            <a:normAutofit/>
          </a:bodyPr>
          <a:lstStyle>
            <a:lvl1pPr algn="ctr">
              <a:buNone/>
              <a:defRPr sz="2000" b="1" cap="all" spc="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Item #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99B0C1-994D-4610-AB91-5E5D9B94EC6D}"/>
              </a:ext>
            </a:extLst>
          </p:cNvPr>
          <p:cNvSpPr/>
          <p:nvPr userDrawn="1"/>
        </p:nvSpPr>
        <p:spPr>
          <a:xfrm>
            <a:off x="773430" y="1943100"/>
            <a:ext cx="10645139" cy="42303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B8709A-B280-269B-B19A-D2B2D2B29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320" y="2244779"/>
            <a:ext cx="3108960" cy="37797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D1F1B5-85D1-D262-940A-B38F9C4334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41520" y="2244779"/>
            <a:ext cx="3108960" cy="37797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B062D8F-F7AB-97BC-E07B-FD008A5D78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46720" y="2244779"/>
            <a:ext cx="3108960" cy="37797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92AFBB-1895-1327-232C-3B01CBE859D4}"/>
              </a:ext>
            </a:extLst>
          </p:cNvPr>
          <p:cNvCxnSpPr/>
          <p:nvPr userDrawn="1"/>
        </p:nvCxnSpPr>
        <p:spPr>
          <a:xfrm>
            <a:off x="4338084" y="2244779"/>
            <a:ext cx="0" cy="3779783"/>
          </a:xfrm>
          <a:prstGeom prst="line">
            <a:avLst/>
          </a:prstGeom>
          <a:ln w="38100">
            <a:solidFill>
              <a:srgbClr val="AEDF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EBB5A2-6593-7973-24FF-1309208D2433}"/>
              </a:ext>
            </a:extLst>
          </p:cNvPr>
          <p:cNvCxnSpPr/>
          <p:nvPr userDrawn="1"/>
        </p:nvCxnSpPr>
        <p:spPr>
          <a:xfrm>
            <a:off x="7861005" y="2244779"/>
            <a:ext cx="0" cy="3779783"/>
          </a:xfrm>
          <a:prstGeom prst="line">
            <a:avLst/>
          </a:prstGeom>
          <a:ln w="38100">
            <a:solidFill>
              <a:srgbClr val="AEDF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7998BFC-A458-7D7C-F909-01426FD6C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430" y="1036320"/>
            <a:ext cx="10645139" cy="906780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</p:spTree>
    <p:extLst>
      <p:ext uri="{BB962C8B-B14F-4D97-AF65-F5344CB8AC3E}">
        <p14:creationId xmlns:p14="http://schemas.microsoft.com/office/powerpoint/2010/main" val="3738753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- 3 Colum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CB4221-9E5E-459F-4F5E-252F1C30ED1A}"/>
              </a:ext>
            </a:extLst>
          </p:cNvPr>
          <p:cNvSpPr/>
          <p:nvPr userDrawn="1"/>
        </p:nvSpPr>
        <p:spPr>
          <a:xfrm>
            <a:off x="0" y="-9561"/>
            <a:ext cx="12192000" cy="311426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9FAFC"/>
              </a:gs>
              <a:gs pos="100000">
                <a:srgbClr val="F5F7FC"/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99B0C1-994D-4610-AB91-5E5D9B94EC6D}"/>
              </a:ext>
            </a:extLst>
          </p:cNvPr>
          <p:cNvSpPr/>
          <p:nvPr userDrawn="1"/>
        </p:nvSpPr>
        <p:spPr>
          <a:xfrm>
            <a:off x="773429" y="776170"/>
            <a:ext cx="10645139" cy="5402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B8709A-B280-269B-B19A-D2B2D2B29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320" y="3162123"/>
            <a:ext cx="3108960" cy="286243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D1F1B5-85D1-D262-940A-B38F9C4334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41520" y="3162123"/>
            <a:ext cx="3108960" cy="286243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B062D8F-F7AB-97BC-E07B-FD008A5D78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46720" y="3162123"/>
            <a:ext cx="3108960" cy="286243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18147-B5F3-DBA5-D098-20596768A7BF}"/>
              </a:ext>
            </a:extLst>
          </p:cNvPr>
          <p:cNvSpPr/>
          <p:nvPr userDrawn="1"/>
        </p:nvSpPr>
        <p:spPr>
          <a:xfrm>
            <a:off x="1022940" y="2163093"/>
            <a:ext cx="914400" cy="13716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C214D-4845-EDFC-5F44-8BF582D2FFB7}"/>
              </a:ext>
            </a:extLst>
          </p:cNvPr>
          <p:cNvSpPr/>
          <p:nvPr userDrawn="1"/>
        </p:nvSpPr>
        <p:spPr>
          <a:xfrm>
            <a:off x="4541520" y="2163093"/>
            <a:ext cx="914400" cy="13716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EA3114-0250-9CE2-A7D7-15E51EB5A5F1}"/>
              </a:ext>
            </a:extLst>
          </p:cNvPr>
          <p:cNvSpPr/>
          <p:nvPr userDrawn="1"/>
        </p:nvSpPr>
        <p:spPr>
          <a:xfrm>
            <a:off x="8022708" y="2163093"/>
            <a:ext cx="914400" cy="13716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387720-C816-1C44-7DAC-227BAD37770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25033" y="2382948"/>
            <a:ext cx="3244259" cy="726011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8A60D0-936C-9FF5-DB17-ED43BC89D65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06221" y="2379663"/>
            <a:ext cx="3244259" cy="726011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0A4E8CB-74C2-DA92-886C-0C31D196F5C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912395" y="2388257"/>
            <a:ext cx="3244259" cy="726011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1C8474-6112-A46A-6CA2-5A7EF1276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429" y="955040"/>
            <a:ext cx="10645139" cy="1053846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</p:spTree>
    <p:extLst>
      <p:ext uri="{BB962C8B-B14F-4D97-AF65-F5344CB8AC3E}">
        <p14:creationId xmlns:p14="http://schemas.microsoft.com/office/powerpoint/2010/main" val="1413422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31457"/>
            <a:ext cx="10523220" cy="2387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input AGENDA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BA78-C670-1966-FA7C-3B119747A6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928403"/>
            <a:ext cx="10523220" cy="492884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rgbClr val="AEDF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Presented by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17701A-5330-1963-C39C-994917E2A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7350" y="1678953"/>
            <a:ext cx="1934816" cy="435598"/>
          </a:xfrm>
          <a:solidFill>
            <a:srgbClr val="AEDF25"/>
          </a:solidFill>
        </p:spPr>
        <p:txBody>
          <a:bodyPr anchor="ctr">
            <a:normAutofit/>
          </a:bodyPr>
          <a:lstStyle>
            <a:lvl1pPr>
              <a:buNone/>
              <a:defRPr sz="2400" b="1" cap="all" spc="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#</a:t>
            </a:r>
          </a:p>
        </p:txBody>
      </p:sp>
    </p:spTree>
    <p:extLst>
      <p:ext uri="{BB962C8B-B14F-4D97-AF65-F5344CB8AC3E}">
        <p14:creationId xmlns:p14="http://schemas.microsoft.com/office/powerpoint/2010/main" val="2521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-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CD73282-AAF2-6FE4-AA7F-3CB5214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453629"/>
            <a:ext cx="12192001" cy="2404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EE9FE3-7896-396A-0A6A-FE84313DC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35841" y="3878691"/>
            <a:ext cx="3498957" cy="2596537"/>
          </a:xfrm>
          <a:prstGeom prst="roundRect">
            <a:avLst>
              <a:gd name="adj" fmla="val 2858"/>
            </a:avLst>
          </a:prstGeom>
          <a:solidFill>
            <a:schemeClr val="bg1"/>
          </a:solidFill>
          <a:ln w="76200">
            <a:solidFill>
              <a:srgbClr val="AED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3598" y="4210663"/>
            <a:ext cx="3083443" cy="1953390"/>
          </a:xfr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here to edit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17701A-5330-1963-C39C-994917E2A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3538" y="3663253"/>
            <a:ext cx="2063562" cy="435598"/>
          </a:xfrm>
          <a:solidFill>
            <a:srgbClr val="AEDF25"/>
          </a:solidFill>
        </p:spPr>
        <p:txBody>
          <a:bodyPr anchor="ctr">
            <a:normAutofit/>
          </a:bodyPr>
          <a:lstStyle>
            <a:lvl1pPr algn="ctr">
              <a:buNone/>
              <a:defRPr sz="2000" b="1" cap="all" spc="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CTA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0EF6B41-AE36-56A6-F98E-443BE13491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4813551"/>
            <a:ext cx="7053321" cy="167230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E93E4A8-C996-D345-A723-4D84B89F7493}"/>
              </a:ext>
            </a:extLst>
          </p:cNvPr>
          <p:cNvSpPr txBox="1">
            <a:spLocks/>
          </p:cNvSpPr>
          <p:nvPr userDrawn="1"/>
        </p:nvSpPr>
        <p:spPr>
          <a:xfrm>
            <a:off x="838200" y="1363799"/>
            <a:ext cx="1052322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Click here to edit AGENDA / ITEM # title style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6EE8B5A-2A55-99E9-5D40-C1E060DAA1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407850"/>
            <a:ext cx="7053321" cy="492884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rgbClr val="AEDF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Presented by information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3093844-89B8-FF74-83DD-211DD733DA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350" y="711295"/>
            <a:ext cx="1934816" cy="435598"/>
          </a:xfrm>
          <a:solidFill>
            <a:srgbClr val="AEDF25"/>
          </a:solidFill>
        </p:spPr>
        <p:txBody>
          <a:bodyPr anchor="ctr">
            <a:normAutofit/>
          </a:bodyPr>
          <a:lstStyle>
            <a:lvl1pPr>
              <a:buNone/>
              <a:defRPr sz="2400" b="1" cap="all" spc="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AGENDA #</a:t>
            </a:r>
          </a:p>
        </p:txBody>
      </p:sp>
    </p:spTree>
    <p:extLst>
      <p:ext uri="{BB962C8B-B14F-4D97-AF65-F5344CB8AC3E}">
        <p14:creationId xmlns:p14="http://schemas.microsoft.com/office/powerpoint/2010/main" val="401541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b - Plain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1CAE-A825-5DEB-F169-FA47A02A5E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0243" y="1172055"/>
            <a:ext cx="7583557" cy="2564607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BA78-C670-1966-FA7C-3B119747A6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0242" y="3736662"/>
            <a:ext cx="7583557" cy="492884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White Block">
            <a:extLst>
              <a:ext uri="{FF2B5EF4-FFF2-40B4-BE49-F238E27FC236}">
                <a16:creationId xmlns:a16="http://schemas.microsoft.com/office/drawing/2014/main" id="{0CDDFF94-716B-8463-2390-0A70084BE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27431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range Line Block">
            <a:extLst>
              <a:ext uri="{FF2B5EF4-FFF2-40B4-BE49-F238E27FC236}">
                <a16:creationId xmlns:a16="http://schemas.microsoft.com/office/drawing/2014/main" id="{9EBCD80C-C85D-2C05-7181-F2FB47291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410594"/>
            <a:ext cx="3508513" cy="27432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C26AB6-8FC1-CE56-F270-7A8CC6BFA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942" y="2212510"/>
            <a:ext cx="2572913" cy="411789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in 1a - 1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AI-generated content may be incorrect.">
            <a:extLst>
              <a:ext uri="{FF2B5EF4-FFF2-40B4-BE49-F238E27FC236}">
                <a16:creationId xmlns:a16="http://schemas.microsoft.com/office/drawing/2014/main" id="{E7B1F6D1-5270-FFC2-3E7C-D484F05B7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93333" r="8" b="1"/>
          <a:stretch>
            <a:fillRect/>
          </a:stretch>
        </p:blipFill>
        <p:spPr>
          <a:xfrm>
            <a:off x="0" y="6400798"/>
            <a:ext cx="121920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9831A-F918-FBAE-981C-69F85B09C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11217347" cy="64008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2A2B4-BBA1-076C-645A-A1D2E2B2ECD8}"/>
              </a:ext>
            </a:extLst>
          </p:cNvPr>
          <p:cNvSpPr/>
          <p:nvPr userDrawn="1"/>
        </p:nvSpPr>
        <p:spPr>
          <a:xfrm>
            <a:off x="548640" y="457200"/>
            <a:ext cx="914400" cy="18288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CE070-5445-1E30-C6DC-EB02CC0540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6400800"/>
            <a:ext cx="11217347" cy="457200"/>
          </a:xfrm>
        </p:spPr>
        <p:txBody>
          <a:bodyPr anchor="ctr">
            <a:normAutofit/>
          </a:bodyPr>
          <a:lstStyle>
            <a:lvl1pPr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Small text can go in here or leave blank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BE8443-3FB6-1009-211B-D195EEBBF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63040"/>
            <a:ext cx="11217347" cy="4709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60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in 1b - 2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AI-generated content may be incorrect.">
            <a:extLst>
              <a:ext uri="{FF2B5EF4-FFF2-40B4-BE49-F238E27FC236}">
                <a16:creationId xmlns:a16="http://schemas.microsoft.com/office/drawing/2014/main" id="{E7B1F6D1-5270-FFC2-3E7C-D484F05B7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93333" r="8" b="1"/>
          <a:stretch>
            <a:fillRect/>
          </a:stretch>
        </p:blipFill>
        <p:spPr>
          <a:xfrm>
            <a:off x="0" y="6400798"/>
            <a:ext cx="121920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9831A-F918-FBAE-981C-69F85B09C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11217347" cy="1140004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2A2B4-BBA1-076C-645A-A1D2E2B2ECD8}"/>
              </a:ext>
            </a:extLst>
          </p:cNvPr>
          <p:cNvSpPr/>
          <p:nvPr userDrawn="1"/>
        </p:nvSpPr>
        <p:spPr>
          <a:xfrm>
            <a:off x="548640" y="457200"/>
            <a:ext cx="914400" cy="18288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CE070-5445-1E30-C6DC-EB02CC0540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6400800"/>
            <a:ext cx="11217347" cy="457200"/>
          </a:xfrm>
        </p:spPr>
        <p:txBody>
          <a:bodyPr anchor="ctr">
            <a:normAutofit/>
          </a:bodyPr>
          <a:lstStyle>
            <a:lvl1pPr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Small text can go in here or leave blank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BE8443-3FB6-1009-211B-D195EEBBF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11217347" cy="4251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47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Layout 2a - 1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831A-F918-FBAE-981C-69F85B09C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11217347" cy="64008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2A2B4-BBA1-076C-645A-A1D2E2B2ECD8}"/>
              </a:ext>
            </a:extLst>
          </p:cNvPr>
          <p:cNvSpPr/>
          <p:nvPr userDrawn="1"/>
        </p:nvSpPr>
        <p:spPr>
          <a:xfrm>
            <a:off x="548640" y="457200"/>
            <a:ext cx="914400" cy="18288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BE8443-3FB6-1009-211B-D195EEBBF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463040"/>
            <a:ext cx="5401340" cy="4709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FF2CD23-7322-6614-B95F-8A2A374B323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73207" y="1463040"/>
            <a:ext cx="5401340" cy="4709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hape&#10;&#10;AI-generated content may be incorrect.">
            <a:extLst>
              <a:ext uri="{FF2B5EF4-FFF2-40B4-BE49-F238E27FC236}">
                <a16:creationId xmlns:a16="http://schemas.microsoft.com/office/drawing/2014/main" id="{DCC37830-2718-B233-B2CE-1B1771806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93333" r="8" b="1"/>
          <a:stretch>
            <a:fillRect/>
          </a:stretch>
        </p:blipFill>
        <p:spPr>
          <a:xfrm>
            <a:off x="0" y="6400798"/>
            <a:ext cx="12192000" cy="457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9E1895-19A4-7AAC-FB5B-8F6164FE011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6400800"/>
            <a:ext cx="11217347" cy="457200"/>
          </a:xfrm>
        </p:spPr>
        <p:txBody>
          <a:bodyPr anchor="ctr">
            <a:normAutofit/>
          </a:bodyPr>
          <a:lstStyle>
            <a:lvl1pPr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Small text can go in here or leave blank</a:t>
            </a:r>
          </a:p>
        </p:txBody>
      </p:sp>
    </p:spTree>
    <p:extLst>
      <p:ext uri="{BB962C8B-B14F-4D97-AF65-F5344CB8AC3E}">
        <p14:creationId xmlns:p14="http://schemas.microsoft.com/office/powerpoint/2010/main" val="402834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Layout 2b - 1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831A-F918-FBAE-981C-69F85B09C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799"/>
            <a:ext cx="11217347" cy="11430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2A2B4-BBA1-076C-645A-A1D2E2B2ECD8}"/>
              </a:ext>
            </a:extLst>
          </p:cNvPr>
          <p:cNvSpPr/>
          <p:nvPr userDrawn="1"/>
        </p:nvSpPr>
        <p:spPr>
          <a:xfrm>
            <a:off x="548640" y="457200"/>
            <a:ext cx="914400" cy="18288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BE8443-3FB6-1009-211B-D195EEBBF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920241"/>
            <a:ext cx="5401340" cy="4251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FF2CD23-7322-6614-B95F-8A2A374B323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73207" y="1920241"/>
            <a:ext cx="5401340" cy="4251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hape&#10;&#10;AI-generated content may be incorrect.">
            <a:extLst>
              <a:ext uri="{FF2B5EF4-FFF2-40B4-BE49-F238E27FC236}">
                <a16:creationId xmlns:a16="http://schemas.microsoft.com/office/drawing/2014/main" id="{DCC37830-2718-B233-B2CE-1B1771806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93333" r="8" b="1"/>
          <a:stretch>
            <a:fillRect/>
          </a:stretch>
        </p:blipFill>
        <p:spPr>
          <a:xfrm>
            <a:off x="0" y="6400798"/>
            <a:ext cx="12192000" cy="457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9E1895-19A4-7AAC-FB5B-8F6164FE011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6400800"/>
            <a:ext cx="11217347" cy="457200"/>
          </a:xfrm>
        </p:spPr>
        <p:txBody>
          <a:bodyPr anchor="ctr">
            <a:normAutofit/>
          </a:bodyPr>
          <a:lstStyle>
            <a:lvl1pPr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Small text can go in here or leave blank</a:t>
            </a:r>
          </a:p>
        </p:txBody>
      </p:sp>
    </p:spTree>
    <p:extLst>
      <p:ext uri="{BB962C8B-B14F-4D97-AF65-F5344CB8AC3E}">
        <p14:creationId xmlns:p14="http://schemas.microsoft.com/office/powerpoint/2010/main" val="378682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- Media or 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F66AB38E-ED68-5B39-9D6D-1AA5C8552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6347" r="8" b="1"/>
          <a:stretch>
            <a:fillRect/>
          </a:stretch>
        </p:blipFill>
        <p:spPr>
          <a:xfrm>
            <a:off x="0" y="2492375"/>
            <a:ext cx="12192000" cy="4365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9831A-F918-FBAE-981C-69F85B09C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11217347" cy="110883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here to edit content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2A2B4-BBA1-076C-645A-A1D2E2B2ECD8}"/>
              </a:ext>
            </a:extLst>
          </p:cNvPr>
          <p:cNvSpPr/>
          <p:nvPr userDrawn="1"/>
        </p:nvSpPr>
        <p:spPr>
          <a:xfrm>
            <a:off x="548640" y="457200"/>
            <a:ext cx="914400" cy="18288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9CE070-5445-1E30-C6DC-EB02CC0540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6321107"/>
            <a:ext cx="11217347" cy="536892"/>
          </a:xfrm>
        </p:spPr>
        <p:txBody>
          <a:bodyPr anchor="ctr">
            <a:normAutofit/>
          </a:bodyPr>
          <a:lstStyle>
            <a:lvl1pPr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Small text can go in here or leave blank, but mainly for footnotes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3B49F-A28D-A8EE-2977-CE6654C5D75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1955483"/>
            <a:ext cx="11217346" cy="43656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9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Insert - TY, Questions,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68B224-11EC-76EF-A775-1696C14A0D11}"/>
              </a:ext>
            </a:extLst>
          </p:cNvPr>
          <p:cNvSpPr/>
          <p:nvPr userDrawn="1"/>
        </p:nvSpPr>
        <p:spPr>
          <a:xfrm>
            <a:off x="-1" y="0"/>
            <a:ext cx="1219200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04ABA-FCD6-9802-078B-37EC994FF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14130"/>
            <a:ext cx="10515600" cy="2014870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324ACE-8B4E-BA1A-2524-1F13DC85941B}"/>
              </a:ext>
            </a:extLst>
          </p:cNvPr>
          <p:cNvSpPr/>
          <p:nvPr userDrawn="1"/>
        </p:nvSpPr>
        <p:spPr>
          <a:xfrm>
            <a:off x="-1" y="6675120"/>
            <a:ext cx="12192000" cy="182880"/>
          </a:xfrm>
          <a:prstGeom prst="rect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9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57886-99CE-3825-A218-50DF03FD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A7536-510A-55B7-8AE4-E4EBC6B2B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68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76" r:id="rId4"/>
    <p:sldLayoutId id="2147483702" r:id="rId5"/>
    <p:sldLayoutId id="2147483677" r:id="rId6"/>
    <p:sldLayoutId id="2147483703" r:id="rId7"/>
    <p:sldLayoutId id="2147483678" r:id="rId8"/>
    <p:sldLayoutId id="2147483668" r:id="rId9"/>
    <p:sldLayoutId id="2147483655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57886-99CE-3825-A218-50DF03FD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A7536-510A-55B7-8AE4-E4EBC6B2B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9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1" r:id="rId3"/>
    <p:sldLayoutId id="2147483712" r:id="rId4"/>
    <p:sldLayoutId id="2147483713" r:id="rId5"/>
    <p:sldLayoutId id="2147483714" r:id="rId6"/>
    <p:sldLayoutId id="2147483719" r:id="rId7"/>
    <p:sldLayoutId id="2147483720" r:id="rId8"/>
    <p:sldLayoutId id="2147483721" r:id="rId9"/>
    <p:sldLayoutId id="2147483722" r:id="rId10"/>
    <p:sldLayoutId id="2147483724" r:id="rId11"/>
    <p:sldLayoutId id="2147483725" r:id="rId12"/>
    <p:sldLayoutId id="2147483726" r:id="rId13"/>
    <p:sldLayoutId id="2147483693" r:id="rId14"/>
    <p:sldLayoutId id="214748369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diagramData" Target="../diagrams/data1.xml"/><Relationship Id="rId5" Type="http://schemas.openxmlformats.org/officeDocument/2006/relationships/image" Target="../media/image7.jpeg"/><Relationship Id="rId15" Type="http://schemas.microsoft.com/office/2007/relationships/diagramDrawing" Target="../diagrams/drawing1.xml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EC0F8-7755-1A91-2525-69AB263C2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8EBAE-E51D-0FC5-FB12-B0D3D7E7E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64309"/>
            <a:ext cx="10177131" cy="23876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/>
              <a:t>Governor’s 2025 Reorganization:</a:t>
            </a:r>
            <a:br>
              <a:rPr lang="en-US"/>
            </a:br>
            <a:r>
              <a:rPr lang="en-US"/>
              <a:t>Looking Forward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F8353BC-92FE-583E-348B-66B208F5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41"/>
          <a:stretch>
            <a:fillRect/>
          </a:stretch>
        </p:blipFill>
        <p:spPr>
          <a:xfrm>
            <a:off x="966355" y="3207401"/>
            <a:ext cx="10387446" cy="13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82A0C1-DE56-02A9-5E49-E5D7E3E367F4}"/>
              </a:ext>
            </a:extLst>
          </p:cNvPr>
          <p:cNvSpPr/>
          <p:nvPr/>
        </p:nvSpPr>
        <p:spPr>
          <a:xfrm>
            <a:off x="8696325" y="0"/>
            <a:ext cx="3495674" cy="641085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>
                  <a:alpha val="5000"/>
                </a:schemeClr>
              </a:gs>
              <a:gs pos="100000">
                <a:schemeClr val="accent2">
                  <a:alpha val="25000"/>
                </a:schemeClr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CFD8D-3D86-2D4D-9659-142A246A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10765" cy="927482"/>
          </a:xfrm>
        </p:spPr>
        <p:txBody>
          <a:bodyPr>
            <a:normAutofit/>
          </a:bodyPr>
          <a:lstStyle/>
          <a:p>
            <a:r>
              <a:rPr lang="en-US" sz="2400"/>
              <a:t>California’s housing finance system today: </a:t>
            </a:r>
            <a:br>
              <a:rPr lang="en-US" sz="2000"/>
            </a:br>
            <a:r>
              <a:rPr lang="en-US"/>
              <a:t>Projects seeking state funding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BCC1C7-DF53-D265-1C9D-5285821A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37360"/>
            <a:ext cx="7820025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/>
              <a:t>Before requesting state funding, developers must first secure non‑state funding (e.g., local support, private investments, etc.).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>
                <a:solidFill>
                  <a:schemeClr val="tx2"/>
                </a:solidFill>
              </a:rPr>
              <a:t>State Subsidies</a:t>
            </a:r>
          </a:p>
          <a:p>
            <a:pPr marL="341313" indent="-341313">
              <a:lnSpc>
                <a:spcPct val="100000"/>
              </a:lnSpc>
              <a:buBlip>
                <a:blip r:embed="rId2"/>
              </a:buBlip>
            </a:pPr>
            <a:r>
              <a:rPr lang="en-US" sz="1800" b="1" u="sng"/>
              <a:t>HCD</a:t>
            </a:r>
            <a:r>
              <a:rPr lang="en-US" sz="1800"/>
              <a:t> administers the Multifamily </a:t>
            </a:r>
            <a:r>
              <a:rPr lang="en-US" sz="1800" err="1"/>
              <a:t>SuperNOFA</a:t>
            </a:r>
            <a:r>
              <a:rPr lang="en-US" sz="1800"/>
              <a:t> (MFSN) application, </a:t>
            </a:r>
            <a:br>
              <a:rPr lang="en-US" sz="1800"/>
            </a:br>
            <a:r>
              <a:rPr lang="en-US" sz="1800"/>
              <a:t>which includes MHP, Serna, IIG and VHHP.</a:t>
            </a:r>
          </a:p>
          <a:p>
            <a:pPr marL="341313" indent="-341313">
              <a:lnSpc>
                <a:spcPct val="100000"/>
              </a:lnSpc>
              <a:buBlip>
                <a:blip r:embed="rId2"/>
              </a:buBlip>
            </a:pPr>
            <a:r>
              <a:rPr lang="en-US" sz="1800" b="1" u="sng"/>
              <a:t>CalHFA</a:t>
            </a:r>
            <a:r>
              <a:rPr lang="en-US" sz="1800"/>
              <a:t> administers the Mixed-Income Program (MIP) application.</a:t>
            </a:r>
          </a:p>
          <a:p>
            <a:pPr marL="341313" indent="-341313">
              <a:lnSpc>
                <a:spcPct val="100000"/>
              </a:lnSpc>
              <a:buBlip>
                <a:blip r:embed="rId2"/>
              </a:buBlip>
            </a:pPr>
            <a:r>
              <a:rPr lang="en-US" sz="1800" b="1" u="sng"/>
              <a:t>SGC</a:t>
            </a:r>
            <a:r>
              <a:rPr lang="en-US" sz="1800"/>
              <a:t> administers the Affordable Housing and Sustainable Communities (AHSC) application.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b="1">
                <a:solidFill>
                  <a:schemeClr val="tx2"/>
                </a:solidFill>
              </a:rPr>
              <a:t>State-administered Private Activity Bonds / Tax Credits</a:t>
            </a:r>
          </a:p>
          <a:p>
            <a:pPr marL="341313" indent="-341313">
              <a:lnSpc>
                <a:spcPct val="100000"/>
              </a:lnSpc>
              <a:buBlip>
                <a:blip r:embed="rId2"/>
              </a:buBlip>
            </a:pPr>
            <a:r>
              <a:rPr lang="en-US" sz="1800" b="1" u="sng"/>
              <a:t>CDLAC</a:t>
            </a:r>
            <a:r>
              <a:rPr lang="en-US" sz="1800"/>
              <a:t> administers private activity bonds and </a:t>
            </a:r>
            <a:r>
              <a:rPr lang="en-US" sz="1800" b="1" u="sng"/>
              <a:t>TCAC</a:t>
            </a:r>
            <a:r>
              <a:rPr lang="en-US" sz="1800"/>
              <a:t> administers 4% tax credits. Because projects must begin construction within 180 days, this application is typically the final step.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06D0C-C8DE-1B0B-7451-2EA6EF372C27}"/>
              </a:ext>
            </a:extLst>
          </p:cNvPr>
          <p:cNvSpPr/>
          <p:nvPr/>
        </p:nvSpPr>
        <p:spPr>
          <a:xfrm>
            <a:off x="9245673" y="1743076"/>
            <a:ext cx="221290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FA757D-D6A4-D989-3032-C0E23FD8752F}"/>
              </a:ext>
            </a:extLst>
          </p:cNvPr>
          <p:cNvSpPr/>
          <p:nvPr/>
        </p:nvSpPr>
        <p:spPr>
          <a:xfrm>
            <a:off x="9245671" y="2657476"/>
            <a:ext cx="2212904" cy="914400"/>
          </a:xfrm>
          <a:prstGeom prst="rect">
            <a:avLst/>
          </a:prstGeom>
          <a:solidFill>
            <a:srgbClr val="AEDF2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670B71-EE54-26E6-6260-1D3DBE44CDB5}"/>
              </a:ext>
            </a:extLst>
          </p:cNvPr>
          <p:cNvSpPr/>
          <p:nvPr/>
        </p:nvSpPr>
        <p:spPr>
          <a:xfrm>
            <a:off x="9245671" y="3571876"/>
            <a:ext cx="2212904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B501AF-6AC1-C46B-B94B-5B1775C0B7C1}"/>
              </a:ext>
            </a:extLst>
          </p:cNvPr>
          <p:cNvSpPr txBox="1"/>
          <p:nvPr/>
        </p:nvSpPr>
        <p:spPr>
          <a:xfrm>
            <a:off x="8943034" y="689952"/>
            <a:ext cx="2515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/>
              <a:t>Affordable Housing Project Capital Stack* Example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D607F7-49BF-FB18-E0F7-FB707C89B0BC}"/>
              </a:ext>
            </a:extLst>
          </p:cNvPr>
          <p:cNvCxnSpPr>
            <a:cxnSpLocks/>
          </p:cNvCxnSpPr>
          <p:nvPr/>
        </p:nvCxnSpPr>
        <p:spPr>
          <a:xfrm>
            <a:off x="558206" y="2820763"/>
            <a:ext cx="7585669" cy="0"/>
          </a:xfrm>
          <a:prstGeom prst="line">
            <a:avLst/>
          </a:prstGeom>
          <a:ln w="19050">
            <a:gradFill>
              <a:gsLst>
                <a:gs pos="100000">
                  <a:schemeClr val="bg1"/>
                </a:gs>
                <a:gs pos="73000">
                  <a:srgbClr val="AEDF25">
                    <a:alpha val="25000"/>
                  </a:srgbClr>
                </a:gs>
                <a:gs pos="52000">
                  <a:srgbClr val="AEDF25">
                    <a:alpha val="50000"/>
                  </a:srgbClr>
                </a:gs>
                <a:gs pos="0">
                  <a:srgbClr val="AEDF25"/>
                </a:gs>
              </a:gsLst>
              <a:lin ang="27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024BAD9-AEED-6056-14BF-DDABF159E6C8}"/>
              </a:ext>
            </a:extLst>
          </p:cNvPr>
          <p:cNvSpPr/>
          <p:nvPr/>
        </p:nvSpPr>
        <p:spPr>
          <a:xfrm>
            <a:off x="11582400" y="771525"/>
            <a:ext cx="92146" cy="4663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54B081-FE89-F393-F848-5945050D8700}"/>
              </a:ext>
            </a:extLst>
          </p:cNvPr>
          <p:cNvSpPr txBox="1"/>
          <p:nvPr/>
        </p:nvSpPr>
        <p:spPr>
          <a:xfrm>
            <a:off x="9355102" y="2040452"/>
            <a:ext cx="156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Non-state Investments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0751B6-A2A1-14C5-4895-75EC9D3042DE}"/>
              </a:ext>
            </a:extLst>
          </p:cNvPr>
          <p:cNvSpPr txBox="1"/>
          <p:nvPr/>
        </p:nvSpPr>
        <p:spPr>
          <a:xfrm>
            <a:off x="9351890" y="3170295"/>
            <a:ext cx="1568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State Subsidies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9C1029-54B1-1140-1897-1572DEF6CBEB}"/>
              </a:ext>
            </a:extLst>
          </p:cNvPr>
          <p:cNvSpPr txBox="1"/>
          <p:nvPr/>
        </p:nvSpPr>
        <p:spPr>
          <a:xfrm>
            <a:off x="9351890" y="4461829"/>
            <a:ext cx="170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State administered Private Activity Bonds / 4% Tax Credits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FCF088-AB38-3EF0-EC40-B43AC4908F8B}"/>
              </a:ext>
            </a:extLst>
          </p:cNvPr>
          <p:cNvCxnSpPr>
            <a:cxnSpLocks/>
          </p:cNvCxnSpPr>
          <p:nvPr/>
        </p:nvCxnSpPr>
        <p:spPr>
          <a:xfrm>
            <a:off x="558206" y="5178569"/>
            <a:ext cx="7585669" cy="0"/>
          </a:xfrm>
          <a:prstGeom prst="line">
            <a:avLst/>
          </a:prstGeom>
          <a:ln w="19050">
            <a:gradFill>
              <a:gsLst>
                <a:gs pos="100000">
                  <a:schemeClr val="bg1"/>
                </a:gs>
                <a:gs pos="73000">
                  <a:srgbClr val="AEDF25">
                    <a:alpha val="25000"/>
                  </a:srgbClr>
                </a:gs>
                <a:gs pos="52000">
                  <a:srgbClr val="AEDF25">
                    <a:alpha val="50000"/>
                  </a:srgbClr>
                </a:gs>
                <a:gs pos="0">
                  <a:srgbClr val="AEDF25"/>
                </a:gs>
              </a:gsLst>
              <a:lin ang="27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FE3023A-756F-2FAC-3F2A-BAEF2B6FB72A}"/>
              </a:ext>
            </a:extLst>
          </p:cNvPr>
          <p:cNvSpPr txBox="1"/>
          <p:nvPr/>
        </p:nvSpPr>
        <p:spPr>
          <a:xfrm>
            <a:off x="8829675" y="5450225"/>
            <a:ext cx="29051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/>
              <a:t>*A capital stack is the combination of funding sources necessary to build a housing project. </a:t>
            </a:r>
          </a:p>
        </p:txBody>
      </p:sp>
    </p:spTree>
    <p:extLst>
      <p:ext uri="{BB962C8B-B14F-4D97-AF65-F5344CB8AC3E}">
        <p14:creationId xmlns:p14="http://schemas.microsoft.com/office/powerpoint/2010/main" val="165626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90F9011-8176-BCAA-91AE-85E1B50604FF}"/>
              </a:ext>
            </a:extLst>
          </p:cNvPr>
          <p:cNvSpPr/>
          <p:nvPr/>
        </p:nvSpPr>
        <p:spPr>
          <a:xfrm>
            <a:off x="9935036" y="4159139"/>
            <a:ext cx="1664208" cy="1810512"/>
          </a:xfrm>
          <a:prstGeom prst="rect">
            <a:avLst/>
          </a:prstGeom>
          <a:noFill/>
          <a:ln>
            <a:solidFill>
              <a:srgbClr val="AED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4E6950-2FAB-D95C-A1AA-B99209D5E74A}"/>
              </a:ext>
            </a:extLst>
          </p:cNvPr>
          <p:cNvSpPr/>
          <p:nvPr/>
        </p:nvSpPr>
        <p:spPr>
          <a:xfrm>
            <a:off x="2985978" y="4204686"/>
            <a:ext cx="4834047" cy="1719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587AA-DDDF-081C-B573-61EB605C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CURRENT:</a:t>
            </a:r>
            <a:br>
              <a:rPr lang="en-US"/>
            </a:br>
            <a:r>
              <a:rPr lang="en-US">
                <a:solidFill>
                  <a:srgbClr val="0057A8"/>
                </a:solidFill>
              </a:rPr>
              <a:t>Multiple</a:t>
            </a:r>
            <a:r>
              <a:rPr lang="en-US"/>
              <a:t> Application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7870E-0DAD-1BCC-F5B0-6B3934CAA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737360"/>
            <a:ext cx="11287124" cy="224414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>
                <a:solidFill>
                  <a:schemeClr val="tx2"/>
                </a:solidFill>
              </a:rPr>
              <a:t>How do multiple applications and processes lead to longer timelines?</a:t>
            </a:r>
          </a:p>
          <a:p>
            <a:r>
              <a:rPr lang="en-US" sz="2400"/>
              <a:t>Multiple applications from different departments with </a:t>
            </a:r>
            <a:r>
              <a:rPr lang="en-US" sz="2400" b="1"/>
              <a:t>misaligned due dates</a:t>
            </a:r>
            <a:r>
              <a:rPr lang="en-US" sz="2400"/>
              <a:t> extend the financing timeline.</a:t>
            </a:r>
          </a:p>
          <a:p>
            <a:r>
              <a:rPr lang="en-US" sz="2400"/>
              <a:t>If a project is not awarded, developers must </a:t>
            </a:r>
            <a:r>
              <a:rPr lang="en-US" sz="2400" b="1"/>
              <a:t>reapply or choose a different state subsidy</a:t>
            </a:r>
            <a:r>
              <a:rPr lang="en-US" sz="2400"/>
              <a:t>, delaying progress, increasing uncertainty, and adding cost.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9CC950-C9EE-9BFA-86B5-6C9032498186}"/>
              </a:ext>
            </a:extLst>
          </p:cNvPr>
          <p:cNvSpPr/>
          <p:nvPr/>
        </p:nvSpPr>
        <p:spPr>
          <a:xfrm>
            <a:off x="1114425" y="4204686"/>
            <a:ext cx="1568522" cy="17194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EB0D1-1EAD-7DED-5EEF-83DAA30BCDDF}"/>
              </a:ext>
            </a:extLst>
          </p:cNvPr>
          <p:cNvSpPr txBox="1"/>
          <p:nvPr/>
        </p:nvSpPr>
        <p:spPr>
          <a:xfrm>
            <a:off x="1223854" y="5283114"/>
            <a:ext cx="156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Non-state Investments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7C140B-3FC6-EBF7-306F-1BBCA8076735}"/>
              </a:ext>
            </a:extLst>
          </p:cNvPr>
          <p:cNvGrpSpPr/>
          <p:nvPr/>
        </p:nvGrpSpPr>
        <p:grpSpPr>
          <a:xfrm>
            <a:off x="3218959" y="4722033"/>
            <a:ext cx="1463040" cy="365760"/>
            <a:chOff x="2746303" y="4553418"/>
            <a:chExt cx="1828800" cy="3657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945F3-78B9-EE05-8A22-99282C26D573}"/>
                </a:ext>
              </a:extLst>
            </p:cNvPr>
            <p:cNvSpPr/>
            <p:nvPr/>
          </p:nvSpPr>
          <p:spPr>
            <a:xfrm>
              <a:off x="2746303" y="4553418"/>
              <a:ext cx="18288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C32247-2010-D15C-9B4C-378BA38F6FCE}"/>
                </a:ext>
              </a:extLst>
            </p:cNvPr>
            <p:cNvSpPr txBox="1"/>
            <p:nvPr/>
          </p:nvSpPr>
          <p:spPr>
            <a:xfrm>
              <a:off x="2854181" y="4582410"/>
              <a:ext cx="959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2"/>
                  </a:solidFill>
                </a:rPr>
                <a:t>MFSN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E0FE4C-5319-0531-2474-9335215110E4}"/>
              </a:ext>
            </a:extLst>
          </p:cNvPr>
          <p:cNvGrpSpPr/>
          <p:nvPr/>
        </p:nvGrpSpPr>
        <p:grpSpPr>
          <a:xfrm>
            <a:off x="4681999" y="5082825"/>
            <a:ext cx="1463040" cy="365760"/>
            <a:chOff x="4238625" y="5051581"/>
            <a:chExt cx="1828800" cy="3657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863668-989E-0119-07F7-DF01EB79C682}"/>
                </a:ext>
              </a:extLst>
            </p:cNvPr>
            <p:cNvSpPr/>
            <p:nvPr/>
          </p:nvSpPr>
          <p:spPr>
            <a:xfrm>
              <a:off x="4238625" y="5051581"/>
              <a:ext cx="18288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317600-D689-97CD-414A-29BF1E5CFC32}"/>
                </a:ext>
              </a:extLst>
            </p:cNvPr>
            <p:cNvSpPr txBox="1"/>
            <p:nvPr/>
          </p:nvSpPr>
          <p:spPr>
            <a:xfrm>
              <a:off x="4359133" y="5080573"/>
              <a:ext cx="784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2"/>
                  </a:solidFill>
                </a:rPr>
                <a:t>MIP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D346EA-C737-056E-53AA-C4586A029DF1}"/>
              </a:ext>
            </a:extLst>
          </p:cNvPr>
          <p:cNvGrpSpPr/>
          <p:nvPr/>
        </p:nvGrpSpPr>
        <p:grpSpPr>
          <a:xfrm>
            <a:off x="6145039" y="5448585"/>
            <a:ext cx="1463040" cy="365760"/>
            <a:chOff x="5486400" y="5552179"/>
            <a:chExt cx="1828800" cy="3657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F8CA98-26B1-AC78-DF9F-05DCAE157B05}"/>
                </a:ext>
              </a:extLst>
            </p:cNvPr>
            <p:cNvSpPr/>
            <p:nvPr/>
          </p:nvSpPr>
          <p:spPr>
            <a:xfrm>
              <a:off x="5486400" y="5552179"/>
              <a:ext cx="18288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DF628-58BC-87F9-8D48-81160F413081}"/>
                </a:ext>
              </a:extLst>
            </p:cNvPr>
            <p:cNvSpPr txBox="1"/>
            <p:nvPr/>
          </p:nvSpPr>
          <p:spPr>
            <a:xfrm>
              <a:off x="5599816" y="5581171"/>
              <a:ext cx="8867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2"/>
                  </a:solidFill>
                </a:rPr>
                <a:t>AHSC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9EDDF4-83FE-7CFD-8ED8-45EC111AD300}"/>
              </a:ext>
            </a:extLst>
          </p:cNvPr>
          <p:cNvSpPr/>
          <p:nvPr/>
        </p:nvSpPr>
        <p:spPr>
          <a:xfrm>
            <a:off x="8115300" y="4204686"/>
            <a:ext cx="1568522" cy="17194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0613B-C515-64D5-54B7-323DBD7D560D}"/>
              </a:ext>
            </a:extLst>
          </p:cNvPr>
          <p:cNvSpPr txBox="1"/>
          <p:nvPr/>
        </p:nvSpPr>
        <p:spPr>
          <a:xfrm>
            <a:off x="8224729" y="4636783"/>
            <a:ext cx="15685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State Administered Private Activity Bonds / 4% Tax Credits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6D39AF-34C7-C721-5143-DFA25F0A0B6A}"/>
              </a:ext>
            </a:extLst>
          </p:cNvPr>
          <p:cNvSpPr/>
          <p:nvPr/>
        </p:nvSpPr>
        <p:spPr>
          <a:xfrm>
            <a:off x="9985302" y="4204686"/>
            <a:ext cx="1572768" cy="1719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74205-A7A9-9B97-FF69-91739B1EC3C3}"/>
              </a:ext>
            </a:extLst>
          </p:cNvPr>
          <p:cNvSpPr txBox="1"/>
          <p:nvPr/>
        </p:nvSpPr>
        <p:spPr>
          <a:xfrm>
            <a:off x="10094732" y="5283114"/>
            <a:ext cx="156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Final Funding </a:t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tx2"/>
                </a:solidFill>
              </a:rPr>
              <a:t>Secured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A4CDBED-9B34-BD89-4C49-33E9DF5F5F58}"/>
              </a:ext>
            </a:extLst>
          </p:cNvPr>
          <p:cNvSpPr/>
          <p:nvPr/>
        </p:nvSpPr>
        <p:spPr>
          <a:xfrm>
            <a:off x="2682947" y="4872221"/>
            <a:ext cx="457200" cy="33676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6023AB-5818-8BDF-22C9-3F401200A2FB}"/>
              </a:ext>
            </a:extLst>
          </p:cNvPr>
          <p:cNvSpPr txBox="1"/>
          <p:nvPr/>
        </p:nvSpPr>
        <p:spPr>
          <a:xfrm>
            <a:off x="3103599" y="4294588"/>
            <a:ext cx="4259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State Subsidies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AB356E9-3C8F-7687-F15D-90C099FF44C2}"/>
              </a:ext>
            </a:extLst>
          </p:cNvPr>
          <p:cNvSpPr/>
          <p:nvPr/>
        </p:nvSpPr>
        <p:spPr>
          <a:xfrm>
            <a:off x="7820025" y="4872221"/>
            <a:ext cx="457200" cy="33676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67A96B-A5B0-3E71-5EB7-D975254ED0D3}"/>
              </a:ext>
            </a:extLst>
          </p:cNvPr>
          <p:cNvSpPr/>
          <p:nvPr/>
        </p:nvSpPr>
        <p:spPr>
          <a:xfrm>
            <a:off x="9691511" y="4872221"/>
            <a:ext cx="457200" cy="33676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raphic 2090" descr="Badge Tick1 with solid fill">
            <a:extLst>
              <a:ext uri="{FF2B5EF4-FFF2-40B4-BE49-F238E27FC236}">
                <a16:creationId xmlns:a16="http://schemas.microsoft.com/office/drawing/2014/main" id="{8C909240-26BC-C09A-C7AB-C1BF7CBD4216}"/>
              </a:ext>
            </a:extLst>
          </p:cNvPr>
          <p:cNvSpPr/>
          <p:nvPr/>
        </p:nvSpPr>
        <p:spPr>
          <a:xfrm>
            <a:off x="7315876" y="5521947"/>
            <a:ext cx="231519" cy="231519"/>
          </a:xfrm>
          <a:custGeom>
            <a:avLst/>
            <a:gdLst>
              <a:gd name="csX0" fmla="*/ 115760 w 231519"/>
              <a:gd name="csY0" fmla="*/ 0 h 231519"/>
              <a:gd name="csX1" fmla="*/ 0 w 231519"/>
              <a:gd name="csY1" fmla="*/ 115760 h 231519"/>
              <a:gd name="csX2" fmla="*/ 115760 w 231519"/>
              <a:gd name="csY2" fmla="*/ 231520 h 231519"/>
              <a:gd name="csX3" fmla="*/ 231520 w 231519"/>
              <a:gd name="csY3" fmla="*/ 115760 h 231519"/>
              <a:gd name="csX4" fmla="*/ 231520 w 231519"/>
              <a:gd name="csY4" fmla="*/ 115751 h 231519"/>
              <a:gd name="csX5" fmla="*/ 115848 w 231519"/>
              <a:gd name="csY5" fmla="*/ 0 h 231519"/>
              <a:gd name="csX6" fmla="*/ 115760 w 231519"/>
              <a:gd name="csY6" fmla="*/ 0 h 231519"/>
              <a:gd name="csX7" fmla="*/ 143802 w 231519"/>
              <a:gd name="csY7" fmla="*/ 121289 h 231519"/>
              <a:gd name="csX8" fmla="*/ 92900 w 231519"/>
              <a:gd name="csY8" fmla="*/ 172242 h 231519"/>
              <a:gd name="csX9" fmla="*/ 49283 w 231519"/>
              <a:gd name="csY9" fmla="*/ 128626 h 231519"/>
              <a:gd name="csX10" fmla="*/ 63856 w 231519"/>
              <a:gd name="csY10" fmla="*/ 114053 h 231519"/>
              <a:gd name="csX11" fmla="*/ 92900 w 231519"/>
              <a:gd name="csY11" fmla="*/ 143098 h 231519"/>
              <a:gd name="csX12" fmla="*/ 134962 w 231519"/>
              <a:gd name="csY12" fmla="*/ 100490 h 231519"/>
              <a:gd name="csX13" fmla="*/ 171054 w 231519"/>
              <a:gd name="csY13" fmla="*/ 64855 h 231519"/>
              <a:gd name="csX14" fmla="*/ 172367 w 231519"/>
              <a:gd name="csY14" fmla="*/ 63636 h 231519"/>
              <a:gd name="csX15" fmla="*/ 173587 w 231519"/>
              <a:gd name="csY15" fmla="*/ 62319 h 231519"/>
              <a:gd name="csX16" fmla="*/ 188363 w 231519"/>
              <a:gd name="csY16" fmla="*/ 76892 h 231519"/>
              <a:gd name="csX17" fmla="*/ 143799 w 231519"/>
              <a:gd name="csY17" fmla="*/ 121280 h 2315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31519" h="231519">
                <a:moveTo>
                  <a:pt x="115760" y="0"/>
                </a:moveTo>
                <a:cubicBezTo>
                  <a:pt x="51828" y="0"/>
                  <a:pt x="0" y="51828"/>
                  <a:pt x="0" y="115760"/>
                </a:cubicBezTo>
                <a:cubicBezTo>
                  <a:pt x="0" y="179692"/>
                  <a:pt x="51828" y="231520"/>
                  <a:pt x="115760" y="231520"/>
                </a:cubicBezTo>
                <a:cubicBezTo>
                  <a:pt x="179692" y="231520"/>
                  <a:pt x="231520" y="179692"/>
                  <a:pt x="231520" y="115760"/>
                </a:cubicBezTo>
                <a:cubicBezTo>
                  <a:pt x="231520" y="115757"/>
                  <a:pt x="231520" y="115754"/>
                  <a:pt x="231520" y="115751"/>
                </a:cubicBezTo>
                <a:cubicBezTo>
                  <a:pt x="231542" y="51845"/>
                  <a:pt x="179754" y="22"/>
                  <a:pt x="115848" y="0"/>
                </a:cubicBezTo>
                <a:cubicBezTo>
                  <a:pt x="115819" y="0"/>
                  <a:pt x="115790" y="0"/>
                  <a:pt x="115760" y="0"/>
                </a:cubicBezTo>
                <a:close/>
                <a:moveTo>
                  <a:pt x="143802" y="121289"/>
                </a:moveTo>
                <a:cubicBezTo>
                  <a:pt x="126936" y="138124"/>
                  <a:pt x="109969" y="155109"/>
                  <a:pt x="92900" y="172242"/>
                </a:cubicBezTo>
                <a:cubicBezTo>
                  <a:pt x="78395" y="157669"/>
                  <a:pt x="63857" y="143130"/>
                  <a:pt x="49283" y="128626"/>
                </a:cubicBezTo>
                <a:lnTo>
                  <a:pt x="63856" y="114053"/>
                </a:lnTo>
                <a:lnTo>
                  <a:pt x="92900" y="143098"/>
                </a:lnTo>
                <a:cubicBezTo>
                  <a:pt x="107000" y="128794"/>
                  <a:pt x="121021" y="114592"/>
                  <a:pt x="134962" y="100490"/>
                </a:cubicBezTo>
                <a:cubicBezTo>
                  <a:pt x="148895" y="86389"/>
                  <a:pt x="156603" y="78821"/>
                  <a:pt x="171054" y="64855"/>
                </a:cubicBezTo>
                <a:cubicBezTo>
                  <a:pt x="171459" y="64450"/>
                  <a:pt x="171895" y="64048"/>
                  <a:pt x="172367" y="63636"/>
                </a:cubicBezTo>
                <a:cubicBezTo>
                  <a:pt x="172825" y="63248"/>
                  <a:pt x="173235" y="62806"/>
                  <a:pt x="173587" y="62319"/>
                </a:cubicBezTo>
                <a:lnTo>
                  <a:pt x="188363" y="76892"/>
                </a:lnTo>
                <a:cubicBezTo>
                  <a:pt x="171200" y="93961"/>
                  <a:pt x="160666" y="104446"/>
                  <a:pt x="143799" y="121280"/>
                </a:cubicBezTo>
                <a:close/>
              </a:path>
            </a:pathLst>
          </a:custGeom>
          <a:solidFill>
            <a:srgbClr val="00B050"/>
          </a:solidFill>
          <a:ln w="2977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3DFDC4-0C9E-B901-C58E-7D4C2662D0A9}"/>
              </a:ext>
            </a:extLst>
          </p:cNvPr>
          <p:cNvSpPr txBox="1"/>
          <p:nvPr/>
        </p:nvSpPr>
        <p:spPr>
          <a:xfrm rot="16200000">
            <a:off x="-94784" y="4903217"/>
            <a:ext cx="1719419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40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32" name="Graphic 2090" descr="Badge Tick1 with solid fill">
            <a:extLst>
              <a:ext uri="{FF2B5EF4-FFF2-40B4-BE49-F238E27FC236}">
                <a16:creationId xmlns:a16="http://schemas.microsoft.com/office/drawing/2014/main" id="{13A476E0-E576-BA35-68D4-63445940A4CB}"/>
              </a:ext>
            </a:extLst>
          </p:cNvPr>
          <p:cNvSpPr/>
          <p:nvPr/>
        </p:nvSpPr>
        <p:spPr>
          <a:xfrm>
            <a:off x="2339513" y="4322463"/>
            <a:ext cx="231519" cy="231519"/>
          </a:xfrm>
          <a:custGeom>
            <a:avLst/>
            <a:gdLst>
              <a:gd name="csX0" fmla="*/ 115760 w 231519"/>
              <a:gd name="csY0" fmla="*/ 0 h 231519"/>
              <a:gd name="csX1" fmla="*/ 0 w 231519"/>
              <a:gd name="csY1" fmla="*/ 115760 h 231519"/>
              <a:gd name="csX2" fmla="*/ 115760 w 231519"/>
              <a:gd name="csY2" fmla="*/ 231520 h 231519"/>
              <a:gd name="csX3" fmla="*/ 231520 w 231519"/>
              <a:gd name="csY3" fmla="*/ 115760 h 231519"/>
              <a:gd name="csX4" fmla="*/ 231520 w 231519"/>
              <a:gd name="csY4" fmla="*/ 115751 h 231519"/>
              <a:gd name="csX5" fmla="*/ 115848 w 231519"/>
              <a:gd name="csY5" fmla="*/ 0 h 231519"/>
              <a:gd name="csX6" fmla="*/ 115760 w 231519"/>
              <a:gd name="csY6" fmla="*/ 0 h 231519"/>
              <a:gd name="csX7" fmla="*/ 143802 w 231519"/>
              <a:gd name="csY7" fmla="*/ 121289 h 231519"/>
              <a:gd name="csX8" fmla="*/ 92900 w 231519"/>
              <a:gd name="csY8" fmla="*/ 172242 h 231519"/>
              <a:gd name="csX9" fmla="*/ 49283 w 231519"/>
              <a:gd name="csY9" fmla="*/ 128626 h 231519"/>
              <a:gd name="csX10" fmla="*/ 63856 w 231519"/>
              <a:gd name="csY10" fmla="*/ 114053 h 231519"/>
              <a:gd name="csX11" fmla="*/ 92900 w 231519"/>
              <a:gd name="csY11" fmla="*/ 143098 h 231519"/>
              <a:gd name="csX12" fmla="*/ 134962 w 231519"/>
              <a:gd name="csY12" fmla="*/ 100490 h 231519"/>
              <a:gd name="csX13" fmla="*/ 171054 w 231519"/>
              <a:gd name="csY13" fmla="*/ 64855 h 231519"/>
              <a:gd name="csX14" fmla="*/ 172367 w 231519"/>
              <a:gd name="csY14" fmla="*/ 63636 h 231519"/>
              <a:gd name="csX15" fmla="*/ 173587 w 231519"/>
              <a:gd name="csY15" fmla="*/ 62319 h 231519"/>
              <a:gd name="csX16" fmla="*/ 188363 w 231519"/>
              <a:gd name="csY16" fmla="*/ 76892 h 231519"/>
              <a:gd name="csX17" fmla="*/ 143799 w 231519"/>
              <a:gd name="csY17" fmla="*/ 121280 h 2315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31519" h="231519">
                <a:moveTo>
                  <a:pt x="115760" y="0"/>
                </a:moveTo>
                <a:cubicBezTo>
                  <a:pt x="51828" y="0"/>
                  <a:pt x="0" y="51828"/>
                  <a:pt x="0" y="115760"/>
                </a:cubicBezTo>
                <a:cubicBezTo>
                  <a:pt x="0" y="179692"/>
                  <a:pt x="51828" y="231520"/>
                  <a:pt x="115760" y="231520"/>
                </a:cubicBezTo>
                <a:cubicBezTo>
                  <a:pt x="179692" y="231520"/>
                  <a:pt x="231520" y="179692"/>
                  <a:pt x="231520" y="115760"/>
                </a:cubicBezTo>
                <a:cubicBezTo>
                  <a:pt x="231520" y="115757"/>
                  <a:pt x="231520" y="115754"/>
                  <a:pt x="231520" y="115751"/>
                </a:cubicBezTo>
                <a:cubicBezTo>
                  <a:pt x="231542" y="51845"/>
                  <a:pt x="179754" y="22"/>
                  <a:pt x="115848" y="0"/>
                </a:cubicBezTo>
                <a:cubicBezTo>
                  <a:pt x="115819" y="0"/>
                  <a:pt x="115790" y="0"/>
                  <a:pt x="115760" y="0"/>
                </a:cubicBezTo>
                <a:close/>
                <a:moveTo>
                  <a:pt x="143802" y="121289"/>
                </a:moveTo>
                <a:cubicBezTo>
                  <a:pt x="126936" y="138124"/>
                  <a:pt x="109969" y="155109"/>
                  <a:pt x="92900" y="172242"/>
                </a:cubicBezTo>
                <a:cubicBezTo>
                  <a:pt x="78395" y="157669"/>
                  <a:pt x="63857" y="143130"/>
                  <a:pt x="49283" y="128626"/>
                </a:cubicBezTo>
                <a:lnTo>
                  <a:pt x="63856" y="114053"/>
                </a:lnTo>
                <a:lnTo>
                  <a:pt x="92900" y="143098"/>
                </a:lnTo>
                <a:cubicBezTo>
                  <a:pt x="107000" y="128794"/>
                  <a:pt x="121021" y="114592"/>
                  <a:pt x="134962" y="100490"/>
                </a:cubicBezTo>
                <a:cubicBezTo>
                  <a:pt x="148895" y="86389"/>
                  <a:pt x="156603" y="78821"/>
                  <a:pt x="171054" y="64855"/>
                </a:cubicBezTo>
                <a:cubicBezTo>
                  <a:pt x="171459" y="64450"/>
                  <a:pt x="171895" y="64048"/>
                  <a:pt x="172367" y="63636"/>
                </a:cubicBezTo>
                <a:cubicBezTo>
                  <a:pt x="172825" y="63248"/>
                  <a:pt x="173235" y="62806"/>
                  <a:pt x="173587" y="62319"/>
                </a:cubicBezTo>
                <a:lnTo>
                  <a:pt x="188363" y="76892"/>
                </a:lnTo>
                <a:cubicBezTo>
                  <a:pt x="171200" y="93961"/>
                  <a:pt x="160666" y="104446"/>
                  <a:pt x="143799" y="121280"/>
                </a:cubicBezTo>
                <a:close/>
              </a:path>
            </a:pathLst>
          </a:custGeom>
          <a:solidFill>
            <a:srgbClr val="00B050"/>
          </a:solidFill>
          <a:ln w="2977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3" name="Graphic 2090" descr="Badge Tick1 with solid fill">
            <a:extLst>
              <a:ext uri="{FF2B5EF4-FFF2-40B4-BE49-F238E27FC236}">
                <a16:creationId xmlns:a16="http://schemas.microsoft.com/office/drawing/2014/main" id="{4A985509-6039-48DB-B506-2E8AA054FB4A}"/>
              </a:ext>
            </a:extLst>
          </p:cNvPr>
          <p:cNvSpPr/>
          <p:nvPr/>
        </p:nvSpPr>
        <p:spPr>
          <a:xfrm>
            <a:off x="9330145" y="4322463"/>
            <a:ext cx="231519" cy="231519"/>
          </a:xfrm>
          <a:custGeom>
            <a:avLst/>
            <a:gdLst>
              <a:gd name="csX0" fmla="*/ 115760 w 231519"/>
              <a:gd name="csY0" fmla="*/ 0 h 231519"/>
              <a:gd name="csX1" fmla="*/ 0 w 231519"/>
              <a:gd name="csY1" fmla="*/ 115760 h 231519"/>
              <a:gd name="csX2" fmla="*/ 115760 w 231519"/>
              <a:gd name="csY2" fmla="*/ 231520 h 231519"/>
              <a:gd name="csX3" fmla="*/ 231520 w 231519"/>
              <a:gd name="csY3" fmla="*/ 115760 h 231519"/>
              <a:gd name="csX4" fmla="*/ 231520 w 231519"/>
              <a:gd name="csY4" fmla="*/ 115751 h 231519"/>
              <a:gd name="csX5" fmla="*/ 115848 w 231519"/>
              <a:gd name="csY5" fmla="*/ 0 h 231519"/>
              <a:gd name="csX6" fmla="*/ 115760 w 231519"/>
              <a:gd name="csY6" fmla="*/ 0 h 231519"/>
              <a:gd name="csX7" fmla="*/ 143802 w 231519"/>
              <a:gd name="csY7" fmla="*/ 121289 h 231519"/>
              <a:gd name="csX8" fmla="*/ 92900 w 231519"/>
              <a:gd name="csY8" fmla="*/ 172242 h 231519"/>
              <a:gd name="csX9" fmla="*/ 49283 w 231519"/>
              <a:gd name="csY9" fmla="*/ 128626 h 231519"/>
              <a:gd name="csX10" fmla="*/ 63856 w 231519"/>
              <a:gd name="csY10" fmla="*/ 114053 h 231519"/>
              <a:gd name="csX11" fmla="*/ 92900 w 231519"/>
              <a:gd name="csY11" fmla="*/ 143098 h 231519"/>
              <a:gd name="csX12" fmla="*/ 134962 w 231519"/>
              <a:gd name="csY12" fmla="*/ 100490 h 231519"/>
              <a:gd name="csX13" fmla="*/ 171054 w 231519"/>
              <a:gd name="csY13" fmla="*/ 64855 h 231519"/>
              <a:gd name="csX14" fmla="*/ 172367 w 231519"/>
              <a:gd name="csY14" fmla="*/ 63636 h 231519"/>
              <a:gd name="csX15" fmla="*/ 173587 w 231519"/>
              <a:gd name="csY15" fmla="*/ 62319 h 231519"/>
              <a:gd name="csX16" fmla="*/ 188363 w 231519"/>
              <a:gd name="csY16" fmla="*/ 76892 h 231519"/>
              <a:gd name="csX17" fmla="*/ 143799 w 231519"/>
              <a:gd name="csY17" fmla="*/ 121280 h 2315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31519" h="231519">
                <a:moveTo>
                  <a:pt x="115760" y="0"/>
                </a:moveTo>
                <a:cubicBezTo>
                  <a:pt x="51828" y="0"/>
                  <a:pt x="0" y="51828"/>
                  <a:pt x="0" y="115760"/>
                </a:cubicBezTo>
                <a:cubicBezTo>
                  <a:pt x="0" y="179692"/>
                  <a:pt x="51828" y="231520"/>
                  <a:pt x="115760" y="231520"/>
                </a:cubicBezTo>
                <a:cubicBezTo>
                  <a:pt x="179692" y="231520"/>
                  <a:pt x="231520" y="179692"/>
                  <a:pt x="231520" y="115760"/>
                </a:cubicBezTo>
                <a:cubicBezTo>
                  <a:pt x="231520" y="115757"/>
                  <a:pt x="231520" y="115754"/>
                  <a:pt x="231520" y="115751"/>
                </a:cubicBezTo>
                <a:cubicBezTo>
                  <a:pt x="231542" y="51845"/>
                  <a:pt x="179754" y="22"/>
                  <a:pt x="115848" y="0"/>
                </a:cubicBezTo>
                <a:cubicBezTo>
                  <a:pt x="115819" y="0"/>
                  <a:pt x="115790" y="0"/>
                  <a:pt x="115760" y="0"/>
                </a:cubicBezTo>
                <a:close/>
                <a:moveTo>
                  <a:pt x="143802" y="121289"/>
                </a:moveTo>
                <a:cubicBezTo>
                  <a:pt x="126936" y="138124"/>
                  <a:pt x="109969" y="155109"/>
                  <a:pt x="92900" y="172242"/>
                </a:cubicBezTo>
                <a:cubicBezTo>
                  <a:pt x="78395" y="157669"/>
                  <a:pt x="63857" y="143130"/>
                  <a:pt x="49283" y="128626"/>
                </a:cubicBezTo>
                <a:lnTo>
                  <a:pt x="63856" y="114053"/>
                </a:lnTo>
                <a:lnTo>
                  <a:pt x="92900" y="143098"/>
                </a:lnTo>
                <a:cubicBezTo>
                  <a:pt x="107000" y="128794"/>
                  <a:pt x="121021" y="114592"/>
                  <a:pt x="134962" y="100490"/>
                </a:cubicBezTo>
                <a:cubicBezTo>
                  <a:pt x="148895" y="86389"/>
                  <a:pt x="156603" y="78821"/>
                  <a:pt x="171054" y="64855"/>
                </a:cubicBezTo>
                <a:cubicBezTo>
                  <a:pt x="171459" y="64450"/>
                  <a:pt x="171895" y="64048"/>
                  <a:pt x="172367" y="63636"/>
                </a:cubicBezTo>
                <a:cubicBezTo>
                  <a:pt x="172825" y="63248"/>
                  <a:pt x="173235" y="62806"/>
                  <a:pt x="173587" y="62319"/>
                </a:cubicBezTo>
                <a:lnTo>
                  <a:pt x="188363" y="76892"/>
                </a:lnTo>
                <a:cubicBezTo>
                  <a:pt x="171200" y="93961"/>
                  <a:pt x="160666" y="104446"/>
                  <a:pt x="143799" y="121280"/>
                </a:cubicBezTo>
                <a:close/>
              </a:path>
            </a:pathLst>
          </a:custGeom>
          <a:solidFill>
            <a:srgbClr val="00B050"/>
          </a:solidFill>
          <a:ln w="2977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12F3F-89C9-30DE-2CE5-14610DDBF1BA}"/>
              </a:ext>
            </a:extLst>
          </p:cNvPr>
          <p:cNvCxnSpPr>
            <a:cxnSpLocks/>
          </p:cNvCxnSpPr>
          <p:nvPr/>
        </p:nvCxnSpPr>
        <p:spPr>
          <a:xfrm>
            <a:off x="549727" y="2137476"/>
            <a:ext cx="11113527" cy="0"/>
          </a:xfrm>
          <a:prstGeom prst="line">
            <a:avLst/>
          </a:prstGeom>
          <a:ln w="19050">
            <a:gradFill>
              <a:gsLst>
                <a:gs pos="100000">
                  <a:schemeClr val="bg1"/>
                </a:gs>
                <a:gs pos="73000">
                  <a:srgbClr val="AEDF25">
                    <a:alpha val="25000"/>
                  </a:srgbClr>
                </a:gs>
                <a:gs pos="52000">
                  <a:srgbClr val="AEDF25">
                    <a:alpha val="50000"/>
                  </a:srgbClr>
                </a:gs>
                <a:gs pos="0">
                  <a:srgbClr val="AEDF25"/>
                </a:gs>
              </a:gsLst>
              <a:lin ang="27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D09863D-97B4-AF5D-3C0E-5DA3E45AA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0058" y="4512769"/>
            <a:ext cx="562155" cy="655847"/>
          </a:xfrm>
          <a:prstGeom prst="rect">
            <a:avLst/>
          </a:prstGeom>
        </p:spPr>
      </p:pic>
      <p:pic>
        <p:nvPicPr>
          <p:cNvPr id="16" name="Graphic 15" descr="Raised hand with solid fill">
            <a:extLst>
              <a:ext uri="{FF2B5EF4-FFF2-40B4-BE49-F238E27FC236}">
                <a16:creationId xmlns:a16="http://schemas.microsoft.com/office/drawing/2014/main" id="{6B27361F-59D4-966E-698D-5574DE373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9655" y="4626116"/>
            <a:ext cx="428017" cy="428017"/>
          </a:xfrm>
          <a:prstGeom prst="rect">
            <a:avLst/>
          </a:prstGeom>
        </p:spPr>
      </p:pic>
      <p:pic>
        <p:nvPicPr>
          <p:cNvPr id="31" name="Graphic 30" descr="Raised hand with solid fill">
            <a:extLst>
              <a:ext uri="{FF2B5EF4-FFF2-40B4-BE49-F238E27FC236}">
                <a16:creationId xmlns:a16="http://schemas.microsoft.com/office/drawing/2014/main" id="{45B2FE8B-4BC8-9E5E-0705-34EAF2F75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8092" y="4968125"/>
            <a:ext cx="428017" cy="428017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59631B76-4E6F-29CB-D01A-E1C4DEA9A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43676" y="4818975"/>
            <a:ext cx="200777" cy="16907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B7659B08-9E94-8B6E-8650-1DCD5CE05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7127" y="5181167"/>
            <a:ext cx="200777" cy="16907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F4ABFE93-AFDD-F19F-1ED5-62F964EA8A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5093" y="5550252"/>
            <a:ext cx="200777" cy="16907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25145CA-F2EE-2567-CA01-8767F54E0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31009" y="4437502"/>
            <a:ext cx="200777" cy="169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56D9F9-2179-5FBB-B11E-0DEF9B1B6B10}"/>
              </a:ext>
            </a:extLst>
          </p:cNvPr>
          <p:cNvSpPr txBox="1"/>
          <p:nvPr/>
        </p:nvSpPr>
        <p:spPr>
          <a:xfrm>
            <a:off x="2792376" y="6065131"/>
            <a:ext cx="3021726" cy="715089"/>
          </a:xfrm>
          <a:prstGeom prst="roundRect">
            <a:avLst/>
          </a:prstGeom>
          <a:solidFill>
            <a:srgbClr val="183C6D"/>
          </a:solidFill>
          <a:ln>
            <a:solidFill>
              <a:srgbClr val="AED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 pipeline projects are here, even after applying!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FA59ED8-A0D3-B827-933B-23F3260A14A5}"/>
              </a:ext>
            </a:extLst>
          </p:cNvPr>
          <p:cNvCxnSpPr>
            <a:cxnSpLocks/>
          </p:cNvCxnSpPr>
          <p:nvPr/>
        </p:nvCxnSpPr>
        <p:spPr>
          <a:xfrm flipV="1">
            <a:off x="5955889" y="5806334"/>
            <a:ext cx="1997772" cy="719157"/>
          </a:xfrm>
          <a:prstGeom prst="curvedConnector3">
            <a:avLst>
              <a:gd name="adj1" fmla="val 99932"/>
            </a:avLst>
          </a:prstGeom>
          <a:ln w="44450">
            <a:solidFill>
              <a:srgbClr val="AEDF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8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C8B7E99-14EE-BF47-D2DA-0A572B81BDEE}"/>
              </a:ext>
            </a:extLst>
          </p:cNvPr>
          <p:cNvSpPr/>
          <p:nvPr/>
        </p:nvSpPr>
        <p:spPr>
          <a:xfrm>
            <a:off x="8692154" y="3331462"/>
            <a:ext cx="1664208" cy="1810512"/>
          </a:xfrm>
          <a:prstGeom prst="rect">
            <a:avLst/>
          </a:prstGeom>
          <a:noFill/>
          <a:ln>
            <a:solidFill>
              <a:srgbClr val="AED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7F38C2-3A64-E25C-CE34-346A45338CED}"/>
              </a:ext>
            </a:extLst>
          </p:cNvPr>
          <p:cNvSpPr/>
          <p:nvPr/>
        </p:nvSpPr>
        <p:spPr>
          <a:xfrm>
            <a:off x="2985979" y="3378002"/>
            <a:ext cx="3590038" cy="1719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621FAD-B282-7011-D81B-306FE519D730}"/>
              </a:ext>
            </a:extLst>
          </p:cNvPr>
          <p:cNvSpPr/>
          <p:nvPr/>
        </p:nvSpPr>
        <p:spPr>
          <a:xfrm>
            <a:off x="3693042" y="3623187"/>
            <a:ext cx="2293088" cy="7400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01FB3-F0DF-B537-AA7D-4C4465F6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11217347" cy="1187815"/>
          </a:xfrm>
        </p:spPr>
        <p:txBody>
          <a:bodyPr>
            <a:normAutofit/>
          </a:bodyPr>
          <a:lstStyle/>
          <a:p>
            <a:r>
              <a:rPr lang="en-US" sz="2400"/>
              <a:t>CURRENT:</a:t>
            </a:r>
            <a:br>
              <a:rPr lang="en-US"/>
            </a:br>
            <a:r>
              <a:rPr lang="en-US"/>
              <a:t>What’s already being done?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6D6C0-5557-5497-F0BB-2F3A3611C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2" y="1737359"/>
            <a:ext cx="10266216" cy="196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The creation of the Housing Development and Finance Committee (HDFC) begins this streamlining process by putting MFSN and MIP under a single application.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16706-79C3-B91F-C314-DC58517D37FF}"/>
              </a:ext>
            </a:extLst>
          </p:cNvPr>
          <p:cNvSpPr/>
          <p:nvPr/>
        </p:nvSpPr>
        <p:spPr>
          <a:xfrm>
            <a:off x="1114425" y="3378002"/>
            <a:ext cx="1568522" cy="17194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A30FE-1E56-68DD-F6BC-9812758E85EA}"/>
              </a:ext>
            </a:extLst>
          </p:cNvPr>
          <p:cNvSpPr txBox="1"/>
          <p:nvPr/>
        </p:nvSpPr>
        <p:spPr>
          <a:xfrm>
            <a:off x="1223854" y="4456430"/>
            <a:ext cx="156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Non-state Investments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B2175-FF3A-96AF-EE1A-3D95699F06E4}"/>
              </a:ext>
            </a:extLst>
          </p:cNvPr>
          <p:cNvSpPr txBox="1"/>
          <p:nvPr/>
        </p:nvSpPr>
        <p:spPr>
          <a:xfrm>
            <a:off x="5098264" y="3731612"/>
            <a:ext cx="99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/>
              <a:t>MFSN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/>
              <a:t>MIP*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762E95-26AC-0B8C-C0E0-64BA50D3A1AB}"/>
              </a:ext>
            </a:extLst>
          </p:cNvPr>
          <p:cNvGrpSpPr/>
          <p:nvPr/>
        </p:nvGrpSpPr>
        <p:grpSpPr>
          <a:xfrm>
            <a:off x="3693042" y="4526159"/>
            <a:ext cx="1463040" cy="365760"/>
            <a:chOff x="5486400" y="5552179"/>
            <a:chExt cx="1828800" cy="3657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263C6A-6ADD-C48F-3E80-0E9B06B3C590}"/>
                </a:ext>
              </a:extLst>
            </p:cNvPr>
            <p:cNvSpPr/>
            <p:nvPr/>
          </p:nvSpPr>
          <p:spPr>
            <a:xfrm>
              <a:off x="5486400" y="5552179"/>
              <a:ext cx="18288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2641DB-E387-227E-BA24-49BE4BD56620}"/>
                </a:ext>
              </a:extLst>
            </p:cNvPr>
            <p:cNvSpPr txBox="1"/>
            <p:nvPr/>
          </p:nvSpPr>
          <p:spPr>
            <a:xfrm>
              <a:off x="5599816" y="5581171"/>
              <a:ext cx="8867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2"/>
                  </a:solidFill>
                </a:rPr>
                <a:t>AHSC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828A222-2519-9AB5-5406-58741FCEB516}"/>
              </a:ext>
            </a:extLst>
          </p:cNvPr>
          <p:cNvSpPr/>
          <p:nvPr/>
        </p:nvSpPr>
        <p:spPr>
          <a:xfrm>
            <a:off x="6871291" y="3378002"/>
            <a:ext cx="1568522" cy="17194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DECB24-E3E2-B33C-7E40-A77F7B921ECF}"/>
              </a:ext>
            </a:extLst>
          </p:cNvPr>
          <p:cNvSpPr txBox="1"/>
          <p:nvPr/>
        </p:nvSpPr>
        <p:spPr>
          <a:xfrm>
            <a:off x="6980720" y="3810099"/>
            <a:ext cx="15685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State Administered Private Activity Bonds / 4% Tax Credits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10042-1C31-CB3B-67A4-84CEA9553864}"/>
              </a:ext>
            </a:extLst>
          </p:cNvPr>
          <p:cNvSpPr/>
          <p:nvPr/>
        </p:nvSpPr>
        <p:spPr>
          <a:xfrm>
            <a:off x="8741293" y="3378002"/>
            <a:ext cx="1572768" cy="1719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A5E37A-43A5-AE4E-D397-6F161912174D}"/>
              </a:ext>
            </a:extLst>
          </p:cNvPr>
          <p:cNvSpPr txBox="1"/>
          <p:nvPr/>
        </p:nvSpPr>
        <p:spPr>
          <a:xfrm>
            <a:off x="8850722" y="4456430"/>
            <a:ext cx="156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Final Funding </a:t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tx2"/>
                </a:solidFill>
              </a:rPr>
              <a:t>Secured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8BF3D36-C1A6-2755-DE15-ED6F4E8EC931}"/>
              </a:ext>
            </a:extLst>
          </p:cNvPr>
          <p:cNvSpPr/>
          <p:nvPr/>
        </p:nvSpPr>
        <p:spPr>
          <a:xfrm>
            <a:off x="2682947" y="4045537"/>
            <a:ext cx="457200" cy="33676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5C844B-495C-04AD-30F4-F510C1CFA9B6}"/>
              </a:ext>
            </a:extLst>
          </p:cNvPr>
          <p:cNvSpPr txBox="1"/>
          <p:nvPr/>
        </p:nvSpPr>
        <p:spPr>
          <a:xfrm rot="16200000">
            <a:off x="2468652" y="4076531"/>
            <a:ext cx="171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State Subsidies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397DCA1-77D7-6A5B-94DE-03C20C153357}"/>
              </a:ext>
            </a:extLst>
          </p:cNvPr>
          <p:cNvSpPr/>
          <p:nvPr/>
        </p:nvSpPr>
        <p:spPr>
          <a:xfrm>
            <a:off x="6576016" y="4045537"/>
            <a:ext cx="457200" cy="33676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98AF3EF-397B-B6B3-B948-F83CE4B6FC4A}"/>
              </a:ext>
            </a:extLst>
          </p:cNvPr>
          <p:cNvSpPr/>
          <p:nvPr/>
        </p:nvSpPr>
        <p:spPr>
          <a:xfrm>
            <a:off x="8447502" y="4045537"/>
            <a:ext cx="457200" cy="33676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raphic 2090" descr="Badge Tick1 with solid fill">
            <a:extLst>
              <a:ext uri="{FF2B5EF4-FFF2-40B4-BE49-F238E27FC236}">
                <a16:creationId xmlns:a16="http://schemas.microsoft.com/office/drawing/2014/main" id="{15C6A260-CD60-B61C-627D-2852F39669BC}"/>
              </a:ext>
            </a:extLst>
          </p:cNvPr>
          <p:cNvSpPr/>
          <p:nvPr/>
        </p:nvSpPr>
        <p:spPr>
          <a:xfrm>
            <a:off x="6220886" y="3495779"/>
            <a:ext cx="231519" cy="231519"/>
          </a:xfrm>
          <a:custGeom>
            <a:avLst/>
            <a:gdLst>
              <a:gd name="csX0" fmla="*/ 115760 w 231519"/>
              <a:gd name="csY0" fmla="*/ 0 h 231519"/>
              <a:gd name="csX1" fmla="*/ 0 w 231519"/>
              <a:gd name="csY1" fmla="*/ 115760 h 231519"/>
              <a:gd name="csX2" fmla="*/ 115760 w 231519"/>
              <a:gd name="csY2" fmla="*/ 231520 h 231519"/>
              <a:gd name="csX3" fmla="*/ 231520 w 231519"/>
              <a:gd name="csY3" fmla="*/ 115760 h 231519"/>
              <a:gd name="csX4" fmla="*/ 231520 w 231519"/>
              <a:gd name="csY4" fmla="*/ 115751 h 231519"/>
              <a:gd name="csX5" fmla="*/ 115848 w 231519"/>
              <a:gd name="csY5" fmla="*/ 0 h 231519"/>
              <a:gd name="csX6" fmla="*/ 115760 w 231519"/>
              <a:gd name="csY6" fmla="*/ 0 h 231519"/>
              <a:gd name="csX7" fmla="*/ 143802 w 231519"/>
              <a:gd name="csY7" fmla="*/ 121289 h 231519"/>
              <a:gd name="csX8" fmla="*/ 92900 w 231519"/>
              <a:gd name="csY8" fmla="*/ 172242 h 231519"/>
              <a:gd name="csX9" fmla="*/ 49283 w 231519"/>
              <a:gd name="csY9" fmla="*/ 128626 h 231519"/>
              <a:gd name="csX10" fmla="*/ 63856 w 231519"/>
              <a:gd name="csY10" fmla="*/ 114053 h 231519"/>
              <a:gd name="csX11" fmla="*/ 92900 w 231519"/>
              <a:gd name="csY11" fmla="*/ 143098 h 231519"/>
              <a:gd name="csX12" fmla="*/ 134962 w 231519"/>
              <a:gd name="csY12" fmla="*/ 100490 h 231519"/>
              <a:gd name="csX13" fmla="*/ 171054 w 231519"/>
              <a:gd name="csY13" fmla="*/ 64855 h 231519"/>
              <a:gd name="csX14" fmla="*/ 172367 w 231519"/>
              <a:gd name="csY14" fmla="*/ 63636 h 231519"/>
              <a:gd name="csX15" fmla="*/ 173587 w 231519"/>
              <a:gd name="csY15" fmla="*/ 62319 h 231519"/>
              <a:gd name="csX16" fmla="*/ 188363 w 231519"/>
              <a:gd name="csY16" fmla="*/ 76892 h 231519"/>
              <a:gd name="csX17" fmla="*/ 143799 w 231519"/>
              <a:gd name="csY17" fmla="*/ 121280 h 2315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31519" h="231519">
                <a:moveTo>
                  <a:pt x="115760" y="0"/>
                </a:moveTo>
                <a:cubicBezTo>
                  <a:pt x="51828" y="0"/>
                  <a:pt x="0" y="51828"/>
                  <a:pt x="0" y="115760"/>
                </a:cubicBezTo>
                <a:cubicBezTo>
                  <a:pt x="0" y="179692"/>
                  <a:pt x="51828" y="231520"/>
                  <a:pt x="115760" y="231520"/>
                </a:cubicBezTo>
                <a:cubicBezTo>
                  <a:pt x="179692" y="231520"/>
                  <a:pt x="231520" y="179692"/>
                  <a:pt x="231520" y="115760"/>
                </a:cubicBezTo>
                <a:cubicBezTo>
                  <a:pt x="231520" y="115757"/>
                  <a:pt x="231520" y="115754"/>
                  <a:pt x="231520" y="115751"/>
                </a:cubicBezTo>
                <a:cubicBezTo>
                  <a:pt x="231542" y="51845"/>
                  <a:pt x="179754" y="22"/>
                  <a:pt x="115848" y="0"/>
                </a:cubicBezTo>
                <a:cubicBezTo>
                  <a:pt x="115819" y="0"/>
                  <a:pt x="115790" y="0"/>
                  <a:pt x="115760" y="0"/>
                </a:cubicBezTo>
                <a:close/>
                <a:moveTo>
                  <a:pt x="143802" y="121289"/>
                </a:moveTo>
                <a:cubicBezTo>
                  <a:pt x="126936" y="138124"/>
                  <a:pt x="109969" y="155109"/>
                  <a:pt x="92900" y="172242"/>
                </a:cubicBezTo>
                <a:cubicBezTo>
                  <a:pt x="78395" y="157669"/>
                  <a:pt x="63857" y="143130"/>
                  <a:pt x="49283" y="128626"/>
                </a:cubicBezTo>
                <a:lnTo>
                  <a:pt x="63856" y="114053"/>
                </a:lnTo>
                <a:lnTo>
                  <a:pt x="92900" y="143098"/>
                </a:lnTo>
                <a:cubicBezTo>
                  <a:pt x="107000" y="128794"/>
                  <a:pt x="121021" y="114592"/>
                  <a:pt x="134962" y="100490"/>
                </a:cubicBezTo>
                <a:cubicBezTo>
                  <a:pt x="148895" y="86389"/>
                  <a:pt x="156603" y="78821"/>
                  <a:pt x="171054" y="64855"/>
                </a:cubicBezTo>
                <a:cubicBezTo>
                  <a:pt x="171459" y="64450"/>
                  <a:pt x="171895" y="64048"/>
                  <a:pt x="172367" y="63636"/>
                </a:cubicBezTo>
                <a:cubicBezTo>
                  <a:pt x="172825" y="63248"/>
                  <a:pt x="173235" y="62806"/>
                  <a:pt x="173587" y="62319"/>
                </a:cubicBezTo>
                <a:lnTo>
                  <a:pt x="188363" y="76892"/>
                </a:lnTo>
                <a:cubicBezTo>
                  <a:pt x="171200" y="93961"/>
                  <a:pt x="160666" y="104446"/>
                  <a:pt x="143799" y="121280"/>
                </a:cubicBezTo>
                <a:close/>
              </a:path>
            </a:pathLst>
          </a:custGeom>
          <a:solidFill>
            <a:srgbClr val="00B050"/>
          </a:solidFill>
          <a:ln w="2977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15392E-0187-504E-234E-BDCF95872859}"/>
              </a:ext>
            </a:extLst>
          </p:cNvPr>
          <p:cNvSpPr txBox="1"/>
          <p:nvPr/>
        </p:nvSpPr>
        <p:spPr>
          <a:xfrm rot="16200000">
            <a:off x="-94784" y="4076533"/>
            <a:ext cx="1719419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40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30" name="Graphic 2090" descr="Badge Tick1 with solid fill">
            <a:extLst>
              <a:ext uri="{FF2B5EF4-FFF2-40B4-BE49-F238E27FC236}">
                <a16:creationId xmlns:a16="http://schemas.microsoft.com/office/drawing/2014/main" id="{E90CA63E-4612-2F3F-0816-3B901652AE8A}"/>
              </a:ext>
            </a:extLst>
          </p:cNvPr>
          <p:cNvSpPr/>
          <p:nvPr/>
        </p:nvSpPr>
        <p:spPr>
          <a:xfrm>
            <a:off x="2339513" y="3495779"/>
            <a:ext cx="231519" cy="231519"/>
          </a:xfrm>
          <a:custGeom>
            <a:avLst/>
            <a:gdLst>
              <a:gd name="csX0" fmla="*/ 115760 w 231519"/>
              <a:gd name="csY0" fmla="*/ 0 h 231519"/>
              <a:gd name="csX1" fmla="*/ 0 w 231519"/>
              <a:gd name="csY1" fmla="*/ 115760 h 231519"/>
              <a:gd name="csX2" fmla="*/ 115760 w 231519"/>
              <a:gd name="csY2" fmla="*/ 231520 h 231519"/>
              <a:gd name="csX3" fmla="*/ 231520 w 231519"/>
              <a:gd name="csY3" fmla="*/ 115760 h 231519"/>
              <a:gd name="csX4" fmla="*/ 231520 w 231519"/>
              <a:gd name="csY4" fmla="*/ 115751 h 231519"/>
              <a:gd name="csX5" fmla="*/ 115848 w 231519"/>
              <a:gd name="csY5" fmla="*/ 0 h 231519"/>
              <a:gd name="csX6" fmla="*/ 115760 w 231519"/>
              <a:gd name="csY6" fmla="*/ 0 h 231519"/>
              <a:gd name="csX7" fmla="*/ 143802 w 231519"/>
              <a:gd name="csY7" fmla="*/ 121289 h 231519"/>
              <a:gd name="csX8" fmla="*/ 92900 w 231519"/>
              <a:gd name="csY8" fmla="*/ 172242 h 231519"/>
              <a:gd name="csX9" fmla="*/ 49283 w 231519"/>
              <a:gd name="csY9" fmla="*/ 128626 h 231519"/>
              <a:gd name="csX10" fmla="*/ 63856 w 231519"/>
              <a:gd name="csY10" fmla="*/ 114053 h 231519"/>
              <a:gd name="csX11" fmla="*/ 92900 w 231519"/>
              <a:gd name="csY11" fmla="*/ 143098 h 231519"/>
              <a:gd name="csX12" fmla="*/ 134962 w 231519"/>
              <a:gd name="csY12" fmla="*/ 100490 h 231519"/>
              <a:gd name="csX13" fmla="*/ 171054 w 231519"/>
              <a:gd name="csY13" fmla="*/ 64855 h 231519"/>
              <a:gd name="csX14" fmla="*/ 172367 w 231519"/>
              <a:gd name="csY14" fmla="*/ 63636 h 231519"/>
              <a:gd name="csX15" fmla="*/ 173587 w 231519"/>
              <a:gd name="csY15" fmla="*/ 62319 h 231519"/>
              <a:gd name="csX16" fmla="*/ 188363 w 231519"/>
              <a:gd name="csY16" fmla="*/ 76892 h 231519"/>
              <a:gd name="csX17" fmla="*/ 143799 w 231519"/>
              <a:gd name="csY17" fmla="*/ 121280 h 2315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31519" h="231519">
                <a:moveTo>
                  <a:pt x="115760" y="0"/>
                </a:moveTo>
                <a:cubicBezTo>
                  <a:pt x="51828" y="0"/>
                  <a:pt x="0" y="51828"/>
                  <a:pt x="0" y="115760"/>
                </a:cubicBezTo>
                <a:cubicBezTo>
                  <a:pt x="0" y="179692"/>
                  <a:pt x="51828" y="231520"/>
                  <a:pt x="115760" y="231520"/>
                </a:cubicBezTo>
                <a:cubicBezTo>
                  <a:pt x="179692" y="231520"/>
                  <a:pt x="231520" y="179692"/>
                  <a:pt x="231520" y="115760"/>
                </a:cubicBezTo>
                <a:cubicBezTo>
                  <a:pt x="231520" y="115757"/>
                  <a:pt x="231520" y="115754"/>
                  <a:pt x="231520" y="115751"/>
                </a:cubicBezTo>
                <a:cubicBezTo>
                  <a:pt x="231542" y="51845"/>
                  <a:pt x="179754" y="22"/>
                  <a:pt x="115848" y="0"/>
                </a:cubicBezTo>
                <a:cubicBezTo>
                  <a:pt x="115819" y="0"/>
                  <a:pt x="115790" y="0"/>
                  <a:pt x="115760" y="0"/>
                </a:cubicBezTo>
                <a:close/>
                <a:moveTo>
                  <a:pt x="143802" y="121289"/>
                </a:moveTo>
                <a:cubicBezTo>
                  <a:pt x="126936" y="138124"/>
                  <a:pt x="109969" y="155109"/>
                  <a:pt x="92900" y="172242"/>
                </a:cubicBezTo>
                <a:cubicBezTo>
                  <a:pt x="78395" y="157669"/>
                  <a:pt x="63857" y="143130"/>
                  <a:pt x="49283" y="128626"/>
                </a:cubicBezTo>
                <a:lnTo>
                  <a:pt x="63856" y="114053"/>
                </a:lnTo>
                <a:lnTo>
                  <a:pt x="92900" y="143098"/>
                </a:lnTo>
                <a:cubicBezTo>
                  <a:pt x="107000" y="128794"/>
                  <a:pt x="121021" y="114592"/>
                  <a:pt x="134962" y="100490"/>
                </a:cubicBezTo>
                <a:cubicBezTo>
                  <a:pt x="148895" y="86389"/>
                  <a:pt x="156603" y="78821"/>
                  <a:pt x="171054" y="64855"/>
                </a:cubicBezTo>
                <a:cubicBezTo>
                  <a:pt x="171459" y="64450"/>
                  <a:pt x="171895" y="64048"/>
                  <a:pt x="172367" y="63636"/>
                </a:cubicBezTo>
                <a:cubicBezTo>
                  <a:pt x="172825" y="63248"/>
                  <a:pt x="173235" y="62806"/>
                  <a:pt x="173587" y="62319"/>
                </a:cubicBezTo>
                <a:lnTo>
                  <a:pt x="188363" y="76892"/>
                </a:lnTo>
                <a:cubicBezTo>
                  <a:pt x="171200" y="93961"/>
                  <a:pt x="160666" y="104446"/>
                  <a:pt x="143799" y="121280"/>
                </a:cubicBezTo>
                <a:close/>
              </a:path>
            </a:pathLst>
          </a:custGeom>
          <a:solidFill>
            <a:srgbClr val="00B050"/>
          </a:solidFill>
          <a:ln w="2977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1" name="Graphic 2090" descr="Badge Tick1 with solid fill">
            <a:extLst>
              <a:ext uri="{FF2B5EF4-FFF2-40B4-BE49-F238E27FC236}">
                <a16:creationId xmlns:a16="http://schemas.microsoft.com/office/drawing/2014/main" id="{F4D05045-100D-441B-4144-6E4BF0C20AC4}"/>
              </a:ext>
            </a:extLst>
          </p:cNvPr>
          <p:cNvSpPr/>
          <p:nvPr/>
        </p:nvSpPr>
        <p:spPr>
          <a:xfrm>
            <a:off x="8086136" y="3495779"/>
            <a:ext cx="231519" cy="231519"/>
          </a:xfrm>
          <a:custGeom>
            <a:avLst/>
            <a:gdLst>
              <a:gd name="csX0" fmla="*/ 115760 w 231519"/>
              <a:gd name="csY0" fmla="*/ 0 h 231519"/>
              <a:gd name="csX1" fmla="*/ 0 w 231519"/>
              <a:gd name="csY1" fmla="*/ 115760 h 231519"/>
              <a:gd name="csX2" fmla="*/ 115760 w 231519"/>
              <a:gd name="csY2" fmla="*/ 231520 h 231519"/>
              <a:gd name="csX3" fmla="*/ 231520 w 231519"/>
              <a:gd name="csY3" fmla="*/ 115760 h 231519"/>
              <a:gd name="csX4" fmla="*/ 231520 w 231519"/>
              <a:gd name="csY4" fmla="*/ 115751 h 231519"/>
              <a:gd name="csX5" fmla="*/ 115848 w 231519"/>
              <a:gd name="csY5" fmla="*/ 0 h 231519"/>
              <a:gd name="csX6" fmla="*/ 115760 w 231519"/>
              <a:gd name="csY6" fmla="*/ 0 h 231519"/>
              <a:gd name="csX7" fmla="*/ 143802 w 231519"/>
              <a:gd name="csY7" fmla="*/ 121289 h 231519"/>
              <a:gd name="csX8" fmla="*/ 92900 w 231519"/>
              <a:gd name="csY8" fmla="*/ 172242 h 231519"/>
              <a:gd name="csX9" fmla="*/ 49283 w 231519"/>
              <a:gd name="csY9" fmla="*/ 128626 h 231519"/>
              <a:gd name="csX10" fmla="*/ 63856 w 231519"/>
              <a:gd name="csY10" fmla="*/ 114053 h 231519"/>
              <a:gd name="csX11" fmla="*/ 92900 w 231519"/>
              <a:gd name="csY11" fmla="*/ 143098 h 231519"/>
              <a:gd name="csX12" fmla="*/ 134962 w 231519"/>
              <a:gd name="csY12" fmla="*/ 100490 h 231519"/>
              <a:gd name="csX13" fmla="*/ 171054 w 231519"/>
              <a:gd name="csY13" fmla="*/ 64855 h 231519"/>
              <a:gd name="csX14" fmla="*/ 172367 w 231519"/>
              <a:gd name="csY14" fmla="*/ 63636 h 231519"/>
              <a:gd name="csX15" fmla="*/ 173587 w 231519"/>
              <a:gd name="csY15" fmla="*/ 62319 h 231519"/>
              <a:gd name="csX16" fmla="*/ 188363 w 231519"/>
              <a:gd name="csY16" fmla="*/ 76892 h 231519"/>
              <a:gd name="csX17" fmla="*/ 143799 w 231519"/>
              <a:gd name="csY17" fmla="*/ 121280 h 2315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31519" h="231519">
                <a:moveTo>
                  <a:pt x="115760" y="0"/>
                </a:moveTo>
                <a:cubicBezTo>
                  <a:pt x="51828" y="0"/>
                  <a:pt x="0" y="51828"/>
                  <a:pt x="0" y="115760"/>
                </a:cubicBezTo>
                <a:cubicBezTo>
                  <a:pt x="0" y="179692"/>
                  <a:pt x="51828" y="231520"/>
                  <a:pt x="115760" y="231520"/>
                </a:cubicBezTo>
                <a:cubicBezTo>
                  <a:pt x="179692" y="231520"/>
                  <a:pt x="231520" y="179692"/>
                  <a:pt x="231520" y="115760"/>
                </a:cubicBezTo>
                <a:cubicBezTo>
                  <a:pt x="231520" y="115757"/>
                  <a:pt x="231520" y="115754"/>
                  <a:pt x="231520" y="115751"/>
                </a:cubicBezTo>
                <a:cubicBezTo>
                  <a:pt x="231542" y="51845"/>
                  <a:pt x="179754" y="22"/>
                  <a:pt x="115848" y="0"/>
                </a:cubicBezTo>
                <a:cubicBezTo>
                  <a:pt x="115819" y="0"/>
                  <a:pt x="115790" y="0"/>
                  <a:pt x="115760" y="0"/>
                </a:cubicBezTo>
                <a:close/>
                <a:moveTo>
                  <a:pt x="143802" y="121289"/>
                </a:moveTo>
                <a:cubicBezTo>
                  <a:pt x="126936" y="138124"/>
                  <a:pt x="109969" y="155109"/>
                  <a:pt x="92900" y="172242"/>
                </a:cubicBezTo>
                <a:cubicBezTo>
                  <a:pt x="78395" y="157669"/>
                  <a:pt x="63857" y="143130"/>
                  <a:pt x="49283" y="128626"/>
                </a:cubicBezTo>
                <a:lnTo>
                  <a:pt x="63856" y="114053"/>
                </a:lnTo>
                <a:lnTo>
                  <a:pt x="92900" y="143098"/>
                </a:lnTo>
                <a:cubicBezTo>
                  <a:pt x="107000" y="128794"/>
                  <a:pt x="121021" y="114592"/>
                  <a:pt x="134962" y="100490"/>
                </a:cubicBezTo>
                <a:cubicBezTo>
                  <a:pt x="148895" y="86389"/>
                  <a:pt x="156603" y="78821"/>
                  <a:pt x="171054" y="64855"/>
                </a:cubicBezTo>
                <a:cubicBezTo>
                  <a:pt x="171459" y="64450"/>
                  <a:pt x="171895" y="64048"/>
                  <a:pt x="172367" y="63636"/>
                </a:cubicBezTo>
                <a:cubicBezTo>
                  <a:pt x="172825" y="63248"/>
                  <a:pt x="173235" y="62806"/>
                  <a:pt x="173587" y="62319"/>
                </a:cubicBezTo>
                <a:lnTo>
                  <a:pt x="188363" y="76892"/>
                </a:lnTo>
                <a:cubicBezTo>
                  <a:pt x="171200" y="93961"/>
                  <a:pt x="160666" y="104446"/>
                  <a:pt x="143799" y="121280"/>
                </a:cubicBezTo>
                <a:close/>
              </a:path>
            </a:pathLst>
          </a:custGeom>
          <a:solidFill>
            <a:srgbClr val="00B050"/>
          </a:solidFill>
          <a:ln w="2977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65CA1F-9FFA-1522-44AA-6734E69C66DE}"/>
              </a:ext>
            </a:extLst>
          </p:cNvPr>
          <p:cNvSpPr txBox="1"/>
          <p:nvPr/>
        </p:nvSpPr>
        <p:spPr>
          <a:xfrm>
            <a:off x="3777525" y="3731612"/>
            <a:ext cx="135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HDFC Single Application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D064FD26-E89B-33BA-0E9E-8ED2B30DF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6049" y="3686085"/>
            <a:ext cx="562155" cy="655847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DD16025D-2B7D-B4D3-7E8C-815443B54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4195" y="4614452"/>
            <a:ext cx="200777" cy="16907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875C1EC7-54CF-5D79-AD6B-5FD76A58A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9332" y="4010325"/>
            <a:ext cx="200777" cy="16907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82F886E-287F-F081-021D-460E3E0E7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7542" y="3607790"/>
            <a:ext cx="200777" cy="16907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26A5B5A-DEE4-1597-8D77-44FB01A7A4E3}"/>
              </a:ext>
            </a:extLst>
          </p:cNvPr>
          <p:cNvSpPr txBox="1"/>
          <p:nvPr/>
        </p:nvSpPr>
        <p:spPr>
          <a:xfrm>
            <a:off x="481234" y="5685685"/>
            <a:ext cx="11009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* CDLAC has prioritized MIP projects, so they also receive private activity bonds and 4% tax credits. </a:t>
            </a:r>
          </a:p>
        </p:txBody>
      </p:sp>
    </p:spTree>
    <p:extLst>
      <p:ext uri="{BB962C8B-B14F-4D97-AF65-F5344CB8AC3E}">
        <p14:creationId xmlns:p14="http://schemas.microsoft.com/office/powerpoint/2010/main" val="156821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1CF92-0FFE-DA1B-DF1F-6AF2E9B87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26EB-F770-117D-7F89-4940F1FC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85799"/>
            <a:ext cx="11172824" cy="646331"/>
          </a:xfrm>
        </p:spPr>
        <p:txBody>
          <a:bodyPr>
            <a:normAutofit fontScale="90000"/>
          </a:bodyPr>
          <a:lstStyle/>
          <a:p>
            <a:r>
              <a:rPr lang="en-US" sz="2700"/>
              <a:t>CURRENT:</a:t>
            </a:r>
            <a:br>
              <a:rPr lang="en-US"/>
            </a:br>
            <a:r>
              <a:rPr lang="en-US"/>
              <a:t>Tax-Exempt Private Activity Bond Reservations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7E927-0BB9-0518-223D-D01FE447E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737361"/>
            <a:ext cx="10638109" cy="2008770"/>
          </a:xfrm>
        </p:spPr>
        <p:txBody>
          <a:bodyPr>
            <a:normAutofit/>
          </a:bodyPr>
          <a:lstStyle/>
          <a:p>
            <a:r>
              <a:rPr lang="en-US" sz="2400"/>
              <a:t>Applicants using state subsidy, who often build more deeply affordable units, need extra state support in the form of highly competitive private activity bonds (and 4% credits).</a:t>
            </a:r>
          </a:p>
          <a:p>
            <a:r>
              <a:rPr lang="en-US" sz="2400"/>
              <a:t>These applicants must compete with projects that are not using state subsidy.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EBF9FD-AE19-C7E9-DB0C-C60063B673E4}"/>
              </a:ext>
            </a:extLst>
          </p:cNvPr>
          <p:cNvSpPr/>
          <p:nvPr/>
        </p:nvSpPr>
        <p:spPr>
          <a:xfrm>
            <a:off x="5151028" y="3590564"/>
            <a:ext cx="3291840" cy="1575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C7CE2A-74AF-BAA3-9E64-397DC8EBFC4A}"/>
              </a:ext>
            </a:extLst>
          </p:cNvPr>
          <p:cNvSpPr txBox="1"/>
          <p:nvPr/>
        </p:nvSpPr>
        <p:spPr>
          <a:xfrm>
            <a:off x="5316273" y="3629859"/>
            <a:ext cx="32168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State Administered Private</a:t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tx2"/>
                </a:solidFill>
              </a:rPr>
              <a:t>Activity Bonds </a:t>
            </a:r>
            <a:r>
              <a:rPr lang="en-US" sz="1400">
                <a:solidFill>
                  <a:schemeClr val="tx2"/>
                </a:solidFill>
              </a:rPr>
              <a:t>(+ 4% Tax Credits)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F430EA3-621C-F950-1870-B876CE315797}"/>
              </a:ext>
            </a:extLst>
          </p:cNvPr>
          <p:cNvSpPr/>
          <p:nvPr/>
        </p:nvSpPr>
        <p:spPr>
          <a:xfrm>
            <a:off x="8737078" y="3590565"/>
            <a:ext cx="1572768" cy="1575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DF6438-BF2A-BC3C-95E9-A7198B4E9E67}"/>
              </a:ext>
            </a:extLst>
          </p:cNvPr>
          <p:cNvSpPr txBox="1"/>
          <p:nvPr/>
        </p:nvSpPr>
        <p:spPr>
          <a:xfrm>
            <a:off x="8881412" y="4517770"/>
            <a:ext cx="156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Final Funding </a:t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tx2"/>
                </a:solidFill>
              </a:rPr>
              <a:t>Secured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CBE829DA-732F-1E95-6621-CAD37F6A9821}"/>
              </a:ext>
            </a:extLst>
          </p:cNvPr>
          <p:cNvSpPr/>
          <p:nvPr/>
        </p:nvSpPr>
        <p:spPr>
          <a:xfrm>
            <a:off x="8442868" y="4242967"/>
            <a:ext cx="457200" cy="33676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C1F795F-38E4-93C9-9AF6-F09F408295C2}"/>
              </a:ext>
            </a:extLst>
          </p:cNvPr>
          <p:cNvSpPr/>
          <p:nvPr/>
        </p:nvSpPr>
        <p:spPr>
          <a:xfrm>
            <a:off x="592852" y="3590564"/>
            <a:ext cx="4256696" cy="731520"/>
          </a:xfrm>
          <a:prstGeom prst="rect">
            <a:avLst/>
          </a:prstGeom>
          <a:solidFill>
            <a:srgbClr val="AEDF25">
              <a:alpha val="5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AE6863-D54A-28B9-A678-DCF640D0CE34}"/>
              </a:ext>
            </a:extLst>
          </p:cNvPr>
          <p:cNvSpPr txBox="1"/>
          <p:nvPr/>
        </p:nvSpPr>
        <p:spPr>
          <a:xfrm>
            <a:off x="1388644" y="3694714"/>
            <a:ext cx="33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Applicants that have received State Subsidies (MFSN, MIP, AHSC)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08591ED-8159-EC94-F715-E1A65124B6A2}"/>
              </a:ext>
            </a:extLst>
          </p:cNvPr>
          <p:cNvSpPr/>
          <p:nvPr/>
        </p:nvSpPr>
        <p:spPr>
          <a:xfrm>
            <a:off x="592852" y="4434417"/>
            <a:ext cx="4256696" cy="731520"/>
          </a:xfrm>
          <a:prstGeom prst="rect">
            <a:avLst/>
          </a:prstGeom>
          <a:solidFill>
            <a:srgbClr val="AEDF25">
              <a:alpha val="1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9CD897-ECF6-52D5-A9AB-ADB9C3D2EE6A}"/>
              </a:ext>
            </a:extLst>
          </p:cNvPr>
          <p:cNvSpPr txBox="1"/>
          <p:nvPr/>
        </p:nvSpPr>
        <p:spPr>
          <a:xfrm>
            <a:off x="1388644" y="4538567"/>
            <a:ext cx="333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Applicants only seeking private activity bonds/federal and/or state tax credits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85C7369-8277-EC7E-ED72-8FFCD1A1CE1A}"/>
              </a:ext>
            </a:extLst>
          </p:cNvPr>
          <p:cNvSpPr txBox="1"/>
          <p:nvPr/>
        </p:nvSpPr>
        <p:spPr>
          <a:xfrm>
            <a:off x="5416176" y="4196720"/>
            <a:ext cx="2743200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Housing Reservation**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2313CC0-2318-6237-F57F-A089A7A39F1D}"/>
              </a:ext>
            </a:extLst>
          </p:cNvPr>
          <p:cNvSpPr txBox="1"/>
          <p:nvPr/>
        </p:nvSpPr>
        <p:spPr>
          <a:xfrm>
            <a:off x="5411455" y="4658543"/>
            <a:ext cx="2743200" cy="36576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Non-housing Bonds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4B2FD-4747-E870-73D9-464647FBE347}"/>
              </a:ext>
            </a:extLst>
          </p:cNvPr>
          <p:cNvSpPr txBox="1"/>
          <p:nvPr/>
        </p:nvSpPr>
        <p:spPr>
          <a:xfrm>
            <a:off x="589235" y="5824304"/>
            <a:ext cx="116027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** In the past five years, the housing reservation has ranged between 86% and 93%. This percentage is determined each January.</a:t>
            </a:r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A73E90-5D56-4E1F-8211-A2B8FA870411}"/>
              </a:ext>
            </a:extLst>
          </p:cNvPr>
          <p:cNvSpPr txBox="1"/>
          <p:nvPr/>
        </p:nvSpPr>
        <p:spPr>
          <a:xfrm>
            <a:off x="589235" y="5506127"/>
            <a:ext cx="1050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* Applicants who receive private activity bonds from CDLAC, will be paired with 4% tax credits from TCAC.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9B3A99-54B2-22F8-9705-7A1A98F762F4}"/>
              </a:ext>
            </a:extLst>
          </p:cNvPr>
          <p:cNvSpPr/>
          <p:nvPr/>
        </p:nvSpPr>
        <p:spPr>
          <a:xfrm>
            <a:off x="692271" y="3687428"/>
            <a:ext cx="537793" cy="537793"/>
          </a:xfrm>
          <a:prstGeom prst="roundRect">
            <a:avLst>
              <a:gd name="adj" fmla="val 1099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3093F8-7FC2-0640-7888-6046CB1D71C0}"/>
              </a:ext>
            </a:extLst>
          </p:cNvPr>
          <p:cNvSpPr/>
          <p:nvPr/>
        </p:nvSpPr>
        <p:spPr>
          <a:xfrm>
            <a:off x="692271" y="4531281"/>
            <a:ext cx="537793" cy="537793"/>
          </a:xfrm>
          <a:prstGeom prst="roundRect">
            <a:avLst>
              <a:gd name="adj" fmla="val 1099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raphic 2090" descr="Badge Tick1 with solid fill">
            <a:extLst>
              <a:ext uri="{FF2B5EF4-FFF2-40B4-BE49-F238E27FC236}">
                <a16:creationId xmlns:a16="http://schemas.microsoft.com/office/drawing/2014/main" id="{9E349E8C-6CBF-099E-E333-52FF0177DFA7}"/>
              </a:ext>
            </a:extLst>
          </p:cNvPr>
          <p:cNvSpPr/>
          <p:nvPr/>
        </p:nvSpPr>
        <p:spPr>
          <a:xfrm>
            <a:off x="7864690" y="4262503"/>
            <a:ext cx="231519" cy="231519"/>
          </a:xfrm>
          <a:custGeom>
            <a:avLst/>
            <a:gdLst>
              <a:gd name="csX0" fmla="*/ 115760 w 231519"/>
              <a:gd name="csY0" fmla="*/ 0 h 231519"/>
              <a:gd name="csX1" fmla="*/ 0 w 231519"/>
              <a:gd name="csY1" fmla="*/ 115760 h 231519"/>
              <a:gd name="csX2" fmla="*/ 115760 w 231519"/>
              <a:gd name="csY2" fmla="*/ 231520 h 231519"/>
              <a:gd name="csX3" fmla="*/ 231520 w 231519"/>
              <a:gd name="csY3" fmla="*/ 115760 h 231519"/>
              <a:gd name="csX4" fmla="*/ 231520 w 231519"/>
              <a:gd name="csY4" fmla="*/ 115751 h 231519"/>
              <a:gd name="csX5" fmla="*/ 115848 w 231519"/>
              <a:gd name="csY5" fmla="*/ 0 h 231519"/>
              <a:gd name="csX6" fmla="*/ 115760 w 231519"/>
              <a:gd name="csY6" fmla="*/ 0 h 231519"/>
              <a:gd name="csX7" fmla="*/ 143802 w 231519"/>
              <a:gd name="csY7" fmla="*/ 121289 h 231519"/>
              <a:gd name="csX8" fmla="*/ 92900 w 231519"/>
              <a:gd name="csY8" fmla="*/ 172242 h 231519"/>
              <a:gd name="csX9" fmla="*/ 49283 w 231519"/>
              <a:gd name="csY9" fmla="*/ 128626 h 231519"/>
              <a:gd name="csX10" fmla="*/ 63856 w 231519"/>
              <a:gd name="csY10" fmla="*/ 114053 h 231519"/>
              <a:gd name="csX11" fmla="*/ 92900 w 231519"/>
              <a:gd name="csY11" fmla="*/ 143098 h 231519"/>
              <a:gd name="csX12" fmla="*/ 134962 w 231519"/>
              <a:gd name="csY12" fmla="*/ 100490 h 231519"/>
              <a:gd name="csX13" fmla="*/ 171054 w 231519"/>
              <a:gd name="csY13" fmla="*/ 64855 h 231519"/>
              <a:gd name="csX14" fmla="*/ 172367 w 231519"/>
              <a:gd name="csY14" fmla="*/ 63636 h 231519"/>
              <a:gd name="csX15" fmla="*/ 173587 w 231519"/>
              <a:gd name="csY15" fmla="*/ 62319 h 231519"/>
              <a:gd name="csX16" fmla="*/ 188363 w 231519"/>
              <a:gd name="csY16" fmla="*/ 76892 h 231519"/>
              <a:gd name="csX17" fmla="*/ 143799 w 231519"/>
              <a:gd name="csY17" fmla="*/ 121280 h 2315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31519" h="231519">
                <a:moveTo>
                  <a:pt x="115760" y="0"/>
                </a:moveTo>
                <a:cubicBezTo>
                  <a:pt x="51828" y="0"/>
                  <a:pt x="0" y="51828"/>
                  <a:pt x="0" y="115760"/>
                </a:cubicBezTo>
                <a:cubicBezTo>
                  <a:pt x="0" y="179692"/>
                  <a:pt x="51828" y="231520"/>
                  <a:pt x="115760" y="231520"/>
                </a:cubicBezTo>
                <a:cubicBezTo>
                  <a:pt x="179692" y="231520"/>
                  <a:pt x="231520" y="179692"/>
                  <a:pt x="231520" y="115760"/>
                </a:cubicBezTo>
                <a:cubicBezTo>
                  <a:pt x="231520" y="115757"/>
                  <a:pt x="231520" y="115754"/>
                  <a:pt x="231520" y="115751"/>
                </a:cubicBezTo>
                <a:cubicBezTo>
                  <a:pt x="231542" y="51845"/>
                  <a:pt x="179754" y="22"/>
                  <a:pt x="115848" y="0"/>
                </a:cubicBezTo>
                <a:cubicBezTo>
                  <a:pt x="115819" y="0"/>
                  <a:pt x="115790" y="0"/>
                  <a:pt x="115760" y="0"/>
                </a:cubicBezTo>
                <a:close/>
                <a:moveTo>
                  <a:pt x="143802" y="121289"/>
                </a:moveTo>
                <a:cubicBezTo>
                  <a:pt x="126936" y="138124"/>
                  <a:pt x="109969" y="155109"/>
                  <a:pt x="92900" y="172242"/>
                </a:cubicBezTo>
                <a:cubicBezTo>
                  <a:pt x="78395" y="157669"/>
                  <a:pt x="63857" y="143130"/>
                  <a:pt x="49283" y="128626"/>
                </a:cubicBezTo>
                <a:lnTo>
                  <a:pt x="63856" y="114053"/>
                </a:lnTo>
                <a:lnTo>
                  <a:pt x="92900" y="143098"/>
                </a:lnTo>
                <a:cubicBezTo>
                  <a:pt x="107000" y="128794"/>
                  <a:pt x="121021" y="114592"/>
                  <a:pt x="134962" y="100490"/>
                </a:cubicBezTo>
                <a:cubicBezTo>
                  <a:pt x="148895" y="86389"/>
                  <a:pt x="156603" y="78821"/>
                  <a:pt x="171054" y="64855"/>
                </a:cubicBezTo>
                <a:cubicBezTo>
                  <a:pt x="171459" y="64450"/>
                  <a:pt x="171895" y="64048"/>
                  <a:pt x="172367" y="63636"/>
                </a:cubicBezTo>
                <a:cubicBezTo>
                  <a:pt x="172825" y="63248"/>
                  <a:pt x="173235" y="62806"/>
                  <a:pt x="173587" y="62319"/>
                </a:cubicBezTo>
                <a:lnTo>
                  <a:pt x="188363" y="76892"/>
                </a:lnTo>
                <a:cubicBezTo>
                  <a:pt x="171200" y="93961"/>
                  <a:pt x="160666" y="104446"/>
                  <a:pt x="143799" y="121280"/>
                </a:cubicBezTo>
                <a:close/>
              </a:path>
            </a:pathLst>
          </a:custGeom>
          <a:solidFill>
            <a:srgbClr val="00B050"/>
          </a:solidFill>
          <a:ln w="2977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B9D2B5F-C035-ECBE-9ACF-0703970045D7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4849548" y="3956324"/>
            <a:ext cx="561907" cy="365760"/>
          </a:xfrm>
          <a:prstGeom prst="bentConnector3">
            <a:avLst>
              <a:gd name="adj1" fmla="val 28036"/>
            </a:avLst>
          </a:prstGeom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0DA2536-F245-7A72-0170-E914F607FB72}"/>
              </a:ext>
            </a:extLst>
          </p:cNvPr>
          <p:cNvCxnSpPr>
            <a:cxnSpLocks/>
          </p:cNvCxnSpPr>
          <p:nvPr/>
        </p:nvCxnSpPr>
        <p:spPr>
          <a:xfrm flipV="1">
            <a:off x="4857237" y="4494022"/>
            <a:ext cx="554218" cy="281527"/>
          </a:xfrm>
          <a:prstGeom prst="bentConnector3">
            <a:avLst>
              <a:gd name="adj1" fmla="val 25707"/>
            </a:avLst>
          </a:prstGeom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CD5F644B-B439-0A91-AB6C-DEF5F0DB5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418" y="3789754"/>
            <a:ext cx="562155" cy="65584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A4FBDE6-B3FF-150A-A9F0-6FF4AE266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154" y="3819253"/>
            <a:ext cx="419100" cy="24765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0932ACB-4106-6F2D-6769-E456F2FF1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154" y="4663251"/>
            <a:ext cx="4191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2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E15D-A6C2-28A0-1327-20FD435C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Subsidy ONLY investments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D390F-3E96-9125-2A12-4CFE8458B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987322"/>
            <a:ext cx="11217347" cy="4251960"/>
          </a:xfrm>
        </p:spPr>
        <p:txBody>
          <a:bodyPr/>
          <a:lstStyle/>
          <a:p>
            <a:pPr marL="0" indent="0">
              <a:buNone/>
            </a:pPr>
            <a:r>
              <a:rPr lang="en-US" sz="3600"/>
              <a:t>Between 2021-2026, HCD has invested </a:t>
            </a:r>
            <a:r>
              <a:rPr lang="en-US" sz="3600" b="1">
                <a:highlight>
                  <a:srgbClr val="AEDF25"/>
                </a:highlight>
              </a:rPr>
              <a:t>$3.7 billion </a:t>
            </a:r>
            <a:r>
              <a:rPr lang="en-US" sz="3600"/>
              <a:t>to rescue 111 stranded projects or 7,849 units.</a:t>
            </a:r>
          </a:p>
          <a:p>
            <a:pPr lvl="1"/>
            <a:r>
              <a:rPr lang="en-US" sz="3200" b="1">
                <a:highlight>
                  <a:srgbClr val="AEDF25"/>
                </a:highlight>
              </a:rPr>
              <a:t>63 projects </a:t>
            </a:r>
            <a:r>
              <a:rPr lang="en-US" sz="3200"/>
              <a:t>previously applied for 4% tax credits and bonds or 9% tax credits between </a:t>
            </a:r>
            <a:r>
              <a:rPr lang="en-US" sz="3200" b="1">
                <a:highlight>
                  <a:srgbClr val="AEDF25"/>
                </a:highlight>
              </a:rPr>
              <a:t>1-6 times </a:t>
            </a:r>
            <a:r>
              <a:rPr lang="en-US" sz="3200"/>
              <a:t>per project.</a:t>
            </a:r>
          </a:p>
          <a:p>
            <a:pPr lvl="1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3208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D7DA4-0FF4-452B-5AA3-3403FA38D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FFC81F-F0E7-0D41-A615-D489B4670466}"/>
              </a:ext>
            </a:extLst>
          </p:cNvPr>
          <p:cNvSpPr/>
          <p:nvPr/>
        </p:nvSpPr>
        <p:spPr>
          <a:xfrm>
            <a:off x="6239340" y="3207389"/>
            <a:ext cx="1664208" cy="2066544"/>
          </a:xfrm>
          <a:prstGeom prst="rect">
            <a:avLst/>
          </a:prstGeom>
          <a:noFill/>
          <a:ln>
            <a:solidFill>
              <a:srgbClr val="AED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B7085CA-A956-5B54-63AB-4E3625D7BAC3}"/>
              </a:ext>
            </a:extLst>
          </p:cNvPr>
          <p:cNvSpPr/>
          <p:nvPr/>
        </p:nvSpPr>
        <p:spPr>
          <a:xfrm>
            <a:off x="8696325" y="0"/>
            <a:ext cx="3495674" cy="641084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>
                  <a:alpha val="5000"/>
                </a:schemeClr>
              </a:gs>
              <a:gs pos="100000">
                <a:schemeClr val="accent2">
                  <a:alpha val="25000"/>
                </a:schemeClr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9F22A-BE80-C33C-C7DC-41736571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PROPOSED:</a:t>
            </a:r>
            <a:br>
              <a:rPr lang="en-US"/>
            </a:br>
            <a:r>
              <a:rPr lang="en-US">
                <a:solidFill>
                  <a:srgbClr val="0057A8"/>
                </a:solidFill>
              </a:rPr>
              <a:t>Single</a:t>
            </a:r>
            <a:r>
              <a:rPr lang="en-US"/>
              <a:t> Application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2DB27-828D-A5CF-24D0-219670E44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737360"/>
            <a:ext cx="7403073" cy="1357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The HDFC single application process would allow an applicant to apply for several sources of state funding in a single application.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FFC478-B14E-17CC-2428-2D15B2BDD0F4}"/>
              </a:ext>
            </a:extLst>
          </p:cNvPr>
          <p:cNvSpPr/>
          <p:nvPr/>
        </p:nvSpPr>
        <p:spPr>
          <a:xfrm>
            <a:off x="1084281" y="3250094"/>
            <a:ext cx="1568522" cy="19750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541B05-08CF-58C5-B2BE-E34C6D0028D7}"/>
              </a:ext>
            </a:extLst>
          </p:cNvPr>
          <p:cNvSpPr txBox="1"/>
          <p:nvPr/>
        </p:nvSpPr>
        <p:spPr>
          <a:xfrm>
            <a:off x="1193710" y="4579729"/>
            <a:ext cx="156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Non-state Investments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87E7FD-45EE-9837-8546-EF5FC45B1CAC}"/>
              </a:ext>
            </a:extLst>
          </p:cNvPr>
          <p:cNvSpPr/>
          <p:nvPr/>
        </p:nvSpPr>
        <p:spPr>
          <a:xfrm>
            <a:off x="2946593" y="3250094"/>
            <a:ext cx="3047121" cy="19750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BD5B31-7079-5728-4F1E-DB59D711298F}"/>
              </a:ext>
            </a:extLst>
          </p:cNvPr>
          <p:cNvSpPr txBox="1"/>
          <p:nvPr/>
        </p:nvSpPr>
        <p:spPr>
          <a:xfrm>
            <a:off x="3188815" y="3945505"/>
            <a:ext cx="2801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/>
              <a:t>MFSN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/>
              <a:t>MIP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/>
              <a:t>AHSC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/>
              <a:t>State Administered Private Activity Bonds / 4% Tax Credits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8D95A4-F73B-5051-37EA-AF088F744E54}"/>
              </a:ext>
            </a:extLst>
          </p:cNvPr>
          <p:cNvSpPr/>
          <p:nvPr/>
        </p:nvSpPr>
        <p:spPr>
          <a:xfrm>
            <a:off x="6287506" y="3250094"/>
            <a:ext cx="1572768" cy="1975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C98DC7-7D29-D0C9-DF53-5DAAF3C48040}"/>
              </a:ext>
            </a:extLst>
          </p:cNvPr>
          <p:cNvSpPr txBox="1"/>
          <p:nvPr/>
        </p:nvSpPr>
        <p:spPr>
          <a:xfrm>
            <a:off x="6396936" y="4364285"/>
            <a:ext cx="1568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Final </a:t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tx2"/>
                </a:solidFill>
              </a:rPr>
              <a:t>Funding </a:t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tx2"/>
                </a:solidFill>
              </a:rPr>
              <a:t>Secured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6F04B65-4339-B416-6D6B-C5F4AA558438}"/>
              </a:ext>
            </a:extLst>
          </p:cNvPr>
          <p:cNvSpPr/>
          <p:nvPr/>
        </p:nvSpPr>
        <p:spPr>
          <a:xfrm>
            <a:off x="2652803" y="3917629"/>
            <a:ext cx="457200" cy="33676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8D6A39-A512-B0E7-9B55-D8256EE13158}"/>
              </a:ext>
            </a:extLst>
          </p:cNvPr>
          <p:cNvSpPr txBox="1"/>
          <p:nvPr/>
        </p:nvSpPr>
        <p:spPr>
          <a:xfrm>
            <a:off x="3188815" y="3416449"/>
            <a:ext cx="250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HDFC </a:t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tx2"/>
                </a:solidFill>
              </a:rPr>
              <a:t>Single Application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B52AA41-2EDC-A8ED-4EDC-0B2E700AE3A7}"/>
              </a:ext>
            </a:extLst>
          </p:cNvPr>
          <p:cNvSpPr/>
          <p:nvPr/>
        </p:nvSpPr>
        <p:spPr>
          <a:xfrm>
            <a:off x="5993715" y="3917629"/>
            <a:ext cx="457200" cy="33676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8D540E-E677-986E-2F0E-875EA8CE595C}"/>
              </a:ext>
            </a:extLst>
          </p:cNvPr>
          <p:cNvSpPr txBox="1"/>
          <p:nvPr/>
        </p:nvSpPr>
        <p:spPr>
          <a:xfrm rot="16200000">
            <a:off x="-252743" y="4076439"/>
            <a:ext cx="1975049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400">
                <a:solidFill>
                  <a:schemeClr val="bg1"/>
                </a:solidFill>
              </a:rPr>
              <a:t>PROPOSED</a:t>
            </a:r>
          </a:p>
        </p:txBody>
      </p:sp>
      <p:sp>
        <p:nvSpPr>
          <p:cNvPr id="35" name="Graphic 2090" descr="Badge Tick1 with solid fill">
            <a:extLst>
              <a:ext uri="{FF2B5EF4-FFF2-40B4-BE49-F238E27FC236}">
                <a16:creationId xmlns:a16="http://schemas.microsoft.com/office/drawing/2014/main" id="{6D836C35-C1FE-4413-9609-B7F1EDE3D2E5}"/>
              </a:ext>
            </a:extLst>
          </p:cNvPr>
          <p:cNvSpPr/>
          <p:nvPr/>
        </p:nvSpPr>
        <p:spPr>
          <a:xfrm>
            <a:off x="2309369" y="3367871"/>
            <a:ext cx="231519" cy="231519"/>
          </a:xfrm>
          <a:custGeom>
            <a:avLst/>
            <a:gdLst>
              <a:gd name="csX0" fmla="*/ 115760 w 231519"/>
              <a:gd name="csY0" fmla="*/ 0 h 231519"/>
              <a:gd name="csX1" fmla="*/ 0 w 231519"/>
              <a:gd name="csY1" fmla="*/ 115760 h 231519"/>
              <a:gd name="csX2" fmla="*/ 115760 w 231519"/>
              <a:gd name="csY2" fmla="*/ 231520 h 231519"/>
              <a:gd name="csX3" fmla="*/ 231520 w 231519"/>
              <a:gd name="csY3" fmla="*/ 115760 h 231519"/>
              <a:gd name="csX4" fmla="*/ 231520 w 231519"/>
              <a:gd name="csY4" fmla="*/ 115751 h 231519"/>
              <a:gd name="csX5" fmla="*/ 115848 w 231519"/>
              <a:gd name="csY5" fmla="*/ 0 h 231519"/>
              <a:gd name="csX6" fmla="*/ 115760 w 231519"/>
              <a:gd name="csY6" fmla="*/ 0 h 231519"/>
              <a:gd name="csX7" fmla="*/ 143802 w 231519"/>
              <a:gd name="csY7" fmla="*/ 121289 h 231519"/>
              <a:gd name="csX8" fmla="*/ 92900 w 231519"/>
              <a:gd name="csY8" fmla="*/ 172242 h 231519"/>
              <a:gd name="csX9" fmla="*/ 49283 w 231519"/>
              <a:gd name="csY9" fmla="*/ 128626 h 231519"/>
              <a:gd name="csX10" fmla="*/ 63856 w 231519"/>
              <a:gd name="csY10" fmla="*/ 114053 h 231519"/>
              <a:gd name="csX11" fmla="*/ 92900 w 231519"/>
              <a:gd name="csY11" fmla="*/ 143098 h 231519"/>
              <a:gd name="csX12" fmla="*/ 134962 w 231519"/>
              <a:gd name="csY12" fmla="*/ 100490 h 231519"/>
              <a:gd name="csX13" fmla="*/ 171054 w 231519"/>
              <a:gd name="csY13" fmla="*/ 64855 h 231519"/>
              <a:gd name="csX14" fmla="*/ 172367 w 231519"/>
              <a:gd name="csY14" fmla="*/ 63636 h 231519"/>
              <a:gd name="csX15" fmla="*/ 173587 w 231519"/>
              <a:gd name="csY15" fmla="*/ 62319 h 231519"/>
              <a:gd name="csX16" fmla="*/ 188363 w 231519"/>
              <a:gd name="csY16" fmla="*/ 76892 h 231519"/>
              <a:gd name="csX17" fmla="*/ 143799 w 231519"/>
              <a:gd name="csY17" fmla="*/ 121280 h 2315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31519" h="231519">
                <a:moveTo>
                  <a:pt x="115760" y="0"/>
                </a:moveTo>
                <a:cubicBezTo>
                  <a:pt x="51828" y="0"/>
                  <a:pt x="0" y="51828"/>
                  <a:pt x="0" y="115760"/>
                </a:cubicBezTo>
                <a:cubicBezTo>
                  <a:pt x="0" y="179692"/>
                  <a:pt x="51828" y="231520"/>
                  <a:pt x="115760" y="231520"/>
                </a:cubicBezTo>
                <a:cubicBezTo>
                  <a:pt x="179692" y="231520"/>
                  <a:pt x="231520" y="179692"/>
                  <a:pt x="231520" y="115760"/>
                </a:cubicBezTo>
                <a:cubicBezTo>
                  <a:pt x="231520" y="115757"/>
                  <a:pt x="231520" y="115754"/>
                  <a:pt x="231520" y="115751"/>
                </a:cubicBezTo>
                <a:cubicBezTo>
                  <a:pt x="231542" y="51845"/>
                  <a:pt x="179754" y="22"/>
                  <a:pt x="115848" y="0"/>
                </a:cubicBezTo>
                <a:cubicBezTo>
                  <a:pt x="115819" y="0"/>
                  <a:pt x="115790" y="0"/>
                  <a:pt x="115760" y="0"/>
                </a:cubicBezTo>
                <a:close/>
                <a:moveTo>
                  <a:pt x="143802" y="121289"/>
                </a:moveTo>
                <a:cubicBezTo>
                  <a:pt x="126936" y="138124"/>
                  <a:pt x="109969" y="155109"/>
                  <a:pt x="92900" y="172242"/>
                </a:cubicBezTo>
                <a:cubicBezTo>
                  <a:pt x="78395" y="157669"/>
                  <a:pt x="63857" y="143130"/>
                  <a:pt x="49283" y="128626"/>
                </a:cubicBezTo>
                <a:lnTo>
                  <a:pt x="63856" y="114053"/>
                </a:lnTo>
                <a:lnTo>
                  <a:pt x="92900" y="143098"/>
                </a:lnTo>
                <a:cubicBezTo>
                  <a:pt x="107000" y="128794"/>
                  <a:pt x="121021" y="114592"/>
                  <a:pt x="134962" y="100490"/>
                </a:cubicBezTo>
                <a:cubicBezTo>
                  <a:pt x="148895" y="86389"/>
                  <a:pt x="156603" y="78821"/>
                  <a:pt x="171054" y="64855"/>
                </a:cubicBezTo>
                <a:cubicBezTo>
                  <a:pt x="171459" y="64450"/>
                  <a:pt x="171895" y="64048"/>
                  <a:pt x="172367" y="63636"/>
                </a:cubicBezTo>
                <a:cubicBezTo>
                  <a:pt x="172825" y="63248"/>
                  <a:pt x="173235" y="62806"/>
                  <a:pt x="173587" y="62319"/>
                </a:cubicBezTo>
                <a:lnTo>
                  <a:pt x="188363" y="76892"/>
                </a:lnTo>
                <a:cubicBezTo>
                  <a:pt x="171200" y="93961"/>
                  <a:pt x="160666" y="104446"/>
                  <a:pt x="143799" y="121280"/>
                </a:cubicBezTo>
                <a:close/>
              </a:path>
            </a:pathLst>
          </a:custGeom>
          <a:solidFill>
            <a:srgbClr val="00B050"/>
          </a:solidFill>
          <a:ln w="2977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6" name="Graphic 2090" descr="Badge Tick1 with solid fill">
            <a:extLst>
              <a:ext uri="{FF2B5EF4-FFF2-40B4-BE49-F238E27FC236}">
                <a16:creationId xmlns:a16="http://schemas.microsoft.com/office/drawing/2014/main" id="{010AB603-7997-348F-0CEC-6BB9F60AAA2B}"/>
              </a:ext>
            </a:extLst>
          </p:cNvPr>
          <p:cNvSpPr/>
          <p:nvPr/>
        </p:nvSpPr>
        <p:spPr>
          <a:xfrm>
            <a:off x="5601550" y="3367871"/>
            <a:ext cx="231519" cy="231519"/>
          </a:xfrm>
          <a:custGeom>
            <a:avLst/>
            <a:gdLst>
              <a:gd name="csX0" fmla="*/ 115760 w 231519"/>
              <a:gd name="csY0" fmla="*/ 0 h 231519"/>
              <a:gd name="csX1" fmla="*/ 0 w 231519"/>
              <a:gd name="csY1" fmla="*/ 115760 h 231519"/>
              <a:gd name="csX2" fmla="*/ 115760 w 231519"/>
              <a:gd name="csY2" fmla="*/ 231520 h 231519"/>
              <a:gd name="csX3" fmla="*/ 231520 w 231519"/>
              <a:gd name="csY3" fmla="*/ 115760 h 231519"/>
              <a:gd name="csX4" fmla="*/ 231520 w 231519"/>
              <a:gd name="csY4" fmla="*/ 115751 h 231519"/>
              <a:gd name="csX5" fmla="*/ 115848 w 231519"/>
              <a:gd name="csY5" fmla="*/ 0 h 231519"/>
              <a:gd name="csX6" fmla="*/ 115760 w 231519"/>
              <a:gd name="csY6" fmla="*/ 0 h 231519"/>
              <a:gd name="csX7" fmla="*/ 143802 w 231519"/>
              <a:gd name="csY7" fmla="*/ 121289 h 231519"/>
              <a:gd name="csX8" fmla="*/ 92900 w 231519"/>
              <a:gd name="csY8" fmla="*/ 172242 h 231519"/>
              <a:gd name="csX9" fmla="*/ 49283 w 231519"/>
              <a:gd name="csY9" fmla="*/ 128626 h 231519"/>
              <a:gd name="csX10" fmla="*/ 63856 w 231519"/>
              <a:gd name="csY10" fmla="*/ 114053 h 231519"/>
              <a:gd name="csX11" fmla="*/ 92900 w 231519"/>
              <a:gd name="csY11" fmla="*/ 143098 h 231519"/>
              <a:gd name="csX12" fmla="*/ 134962 w 231519"/>
              <a:gd name="csY12" fmla="*/ 100490 h 231519"/>
              <a:gd name="csX13" fmla="*/ 171054 w 231519"/>
              <a:gd name="csY13" fmla="*/ 64855 h 231519"/>
              <a:gd name="csX14" fmla="*/ 172367 w 231519"/>
              <a:gd name="csY14" fmla="*/ 63636 h 231519"/>
              <a:gd name="csX15" fmla="*/ 173587 w 231519"/>
              <a:gd name="csY15" fmla="*/ 62319 h 231519"/>
              <a:gd name="csX16" fmla="*/ 188363 w 231519"/>
              <a:gd name="csY16" fmla="*/ 76892 h 231519"/>
              <a:gd name="csX17" fmla="*/ 143799 w 231519"/>
              <a:gd name="csY17" fmla="*/ 121280 h 2315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31519" h="231519">
                <a:moveTo>
                  <a:pt x="115760" y="0"/>
                </a:moveTo>
                <a:cubicBezTo>
                  <a:pt x="51828" y="0"/>
                  <a:pt x="0" y="51828"/>
                  <a:pt x="0" y="115760"/>
                </a:cubicBezTo>
                <a:cubicBezTo>
                  <a:pt x="0" y="179692"/>
                  <a:pt x="51828" y="231520"/>
                  <a:pt x="115760" y="231520"/>
                </a:cubicBezTo>
                <a:cubicBezTo>
                  <a:pt x="179692" y="231520"/>
                  <a:pt x="231520" y="179692"/>
                  <a:pt x="231520" y="115760"/>
                </a:cubicBezTo>
                <a:cubicBezTo>
                  <a:pt x="231520" y="115757"/>
                  <a:pt x="231520" y="115754"/>
                  <a:pt x="231520" y="115751"/>
                </a:cubicBezTo>
                <a:cubicBezTo>
                  <a:pt x="231542" y="51845"/>
                  <a:pt x="179754" y="22"/>
                  <a:pt x="115848" y="0"/>
                </a:cubicBezTo>
                <a:cubicBezTo>
                  <a:pt x="115819" y="0"/>
                  <a:pt x="115790" y="0"/>
                  <a:pt x="115760" y="0"/>
                </a:cubicBezTo>
                <a:close/>
                <a:moveTo>
                  <a:pt x="143802" y="121289"/>
                </a:moveTo>
                <a:cubicBezTo>
                  <a:pt x="126936" y="138124"/>
                  <a:pt x="109969" y="155109"/>
                  <a:pt x="92900" y="172242"/>
                </a:cubicBezTo>
                <a:cubicBezTo>
                  <a:pt x="78395" y="157669"/>
                  <a:pt x="63857" y="143130"/>
                  <a:pt x="49283" y="128626"/>
                </a:cubicBezTo>
                <a:lnTo>
                  <a:pt x="63856" y="114053"/>
                </a:lnTo>
                <a:lnTo>
                  <a:pt x="92900" y="143098"/>
                </a:lnTo>
                <a:cubicBezTo>
                  <a:pt x="107000" y="128794"/>
                  <a:pt x="121021" y="114592"/>
                  <a:pt x="134962" y="100490"/>
                </a:cubicBezTo>
                <a:cubicBezTo>
                  <a:pt x="148895" y="86389"/>
                  <a:pt x="156603" y="78821"/>
                  <a:pt x="171054" y="64855"/>
                </a:cubicBezTo>
                <a:cubicBezTo>
                  <a:pt x="171459" y="64450"/>
                  <a:pt x="171895" y="64048"/>
                  <a:pt x="172367" y="63636"/>
                </a:cubicBezTo>
                <a:cubicBezTo>
                  <a:pt x="172825" y="63248"/>
                  <a:pt x="173235" y="62806"/>
                  <a:pt x="173587" y="62319"/>
                </a:cubicBezTo>
                <a:lnTo>
                  <a:pt x="188363" y="76892"/>
                </a:lnTo>
                <a:cubicBezTo>
                  <a:pt x="171200" y="93961"/>
                  <a:pt x="160666" y="104446"/>
                  <a:pt x="143799" y="121280"/>
                </a:cubicBezTo>
                <a:close/>
              </a:path>
            </a:pathLst>
          </a:custGeom>
          <a:solidFill>
            <a:srgbClr val="00B050"/>
          </a:solidFill>
          <a:ln w="2977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8CD200B8-B9E5-1339-11D6-249A8A9F5086}"/>
              </a:ext>
            </a:extLst>
          </p:cNvPr>
          <p:cNvSpPr txBox="1">
            <a:spLocks/>
          </p:cNvSpPr>
          <p:nvPr/>
        </p:nvSpPr>
        <p:spPr>
          <a:xfrm>
            <a:off x="9080817" y="685799"/>
            <a:ext cx="2760427" cy="540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57A8"/>
                </a:solidFill>
              </a:rPr>
              <a:t>Benefits: </a:t>
            </a:r>
          </a:p>
          <a:p>
            <a:r>
              <a:rPr lang="en-US" sz="2400"/>
              <a:t>Removes the uncertainty of multiple processes</a:t>
            </a:r>
          </a:p>
          <a:p>
            <a:r>
              <a:rPr lang="en-US" sz="2400"/>
              <a:t>Shortens the time between application and award</a:t>
            </a:r>
          </a:p>
          <a:p>
            <a:r>
              <a:rPr lang="en-US" sz="2400"/>
              <a:t>Ensure state investments are being used quickly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9ADF5A-33BA-7722-C57F-3DB61218E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9289" y="3640892"/>
            <a:ext cx="562155" cy="65584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5C69205-68D4-FB68-5F04-D7E036FD4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7316" y="3706498"/>
            <a:ext cx="200777" cy="1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7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70967-6B86-66DA-FA28-D813C878E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39E3-2032-CAFD-9618-3DA4E114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85799"/>
            <a:ext cx="11172824" cy="1106657"/>
          </a:xfrm>
        </p:spPr>
        <p:txBody>
          <a:bodyPr>
            <a:normAutofit/>
          </a:bodyPr>
          <a:lstStyle/>
          <a:p>
            <a:r>
              <a:rPr lang="en-US" sz="2400"/>
              <a:t>PROPOSED:</a:t>
            </a:r>
            <a:br>
              <a:rPr lang="en-US"/>
            </a:br>
            <a:r>
              <a:rPr lang="en-US"/>
              <a:t>Tax-Exempt Private Activity Bond Reservations</a:t>
            </a:r>
          </a:p>
        </p:txBody>
      </p:sp>
      <p:sp>
        <p:nvSpPr>
          <p:cNvPr id="4" name="Content Placeholder 3" hidden="1">
            <a:extLst>
              <a:ext uri="{FF2B5EF4-FFF2-40B4-BE49-F238E27FC236}">
                <a16:creationId xmlns:a16="http://schemas.microsoft.com/office/drawing/2014/main" id="{402936BB-5169-0A5F-768C-930C6EC81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2" y="3331802"/>
            <a:ext cx="1974499" cy="52322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>
                <a:solidFill>
                  <a:schemeClr val="tx2"/>
                </a:solidFill>
                <a:latin typeface="+mj-lt"/>
              </a:rPr>
              <a:t>Current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31225-BE1E-D473-2862-8EAB2F946792}"/>
              </a:ext>
            </a:extLst>
          </p:cNvPr>
          <p:cNvSpPr/>
          <p:nvPr/>
        </p:nvSpPr>
        <p:spPr>
          <a:xfrm>
            <a:off x="7153690" y="1848568"/>
            <a:ext cx="2411605" cy="8382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88E3E-D700-07D2-6698-38F744915656}"/>
              </a:ext>
            </a:extLst>
          </p:cNvPr>
          <p:cNvSpPr txBox="1"/>
          <p:nvPr/>
        </p:nvSpPr>
        <p:spPr>
          <a:xfrm>
            <a:off x="7124894" y="1941432"/>
            <a:ext cx="241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California’s Private Activity Bonds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9D62A-B8FE-DCA9-4D7E-C149045F78A9}"/>
              </a:ext>
            </a:extLst>
          </p:cNvPr>
          <p:cNvSpPr/>
          <p:nvPr/>
        </p:nvSpPr>
        <p:spPr>
          <a:xfrm>
            <a:off x="5668209" y="3098776"/>
            <a:ext cx="2560320" cy="1462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8A21E-E935-4E1A-155F-C44C691C0E60}"/>
              </a:ext>
            </a:extLst>
          </p:cNvPr>
          <p:cNvSpPr txBox="1"/>
          <p:nvPr/>
        </p:nvSpPr>
        <p:spPr>
          <a:xfrm>
            <a:off x="5668210" y="3111614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Housing 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Reservation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E65E34-3BA3-F359-A12F-6A83452D2065}"/>
              </a:ext>
            </a:extLst>
          </p:cNvPr>
          <p:cNvSpPr/>
          <p:nvPr/>
        </p:nvSpPr>
        <p:spPr>
          <a:xfrm>
            <a:off x="8541193" y="3098776"/>
            <a:ext cx="2560320" cy="1462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030BC-558B-5A8D-58EF-F51F8440283D}"/>
              </a:ext>
            </a:extLst>
          </p:cNvPr>
          <p:cNvSpPr txBox="1"/>
          <p:nvPr/>
        </p:nvSpPr>
        <p:spPr>
          <a:xfrm>
            <a:off x="8551241" y="3111614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Other 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0D0A1-387F-6B0E-AC41-6F9469E474CD}"/>
              </a:ext>
            </a:extLst>
          </p:cNvPr>
          <p:cNvSpPr txBox="1"/>
          <p:nvPr/>
        </p:nvSpPr>
        <p:spPr>
          <a:xfrm>
            <a:off x="8541192" y="3362236"/>
            <a:ext cx="256032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400"/>
              <a:t>Industrial development, enterprise zones or facilities that treat water, sewage, or hazardous materials.</a:t>
            </a:r>
            <a:br>
              <a:rPr lang="en-US" sz="1400"/>
            </a:br>
            <a:br>
              <a:rPr lang="en-US" sz="300"/>
            </a:br>
            <a:r>
              <a:rPr lang="en-US" sz="1400" b="1">
                <a:solidFill>
                  <a:srgbClr val="183C6D"/>
                </a:solidFill>
              </a:rPr>
              <a:t>10%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E6FED-6A2F-D438-AC51-9EAD00312A59}"/>
              </a:ext>
            </a:extLst>
          </p:cNvPr>
          <p:cNvSpPr txBox="1"/>
          <p:nvPr/>
        </p:nvSpPr>
        <p:spPr>
          <a:xfrm>
            <a:off x="5668209" y="3667336"/>
            <a:ext cx="25603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Qualified Residential Rental Project Program</a:t>
            </a:r>
            <a:br>
              <a:rPr lang="en-US" sz="1400"/>
            </a:br>
            <a:br>
              <a:rPr lang="en-US" sz="1050"/>
            </a:br>
            <a:r>
              <a:rPr lang="en-US" sz="1400" b="1">
                <a:solidFill>
                  <a:srgbClr val="183C6D"/>
                </a:solidFill>
              </a:rPr>
              <a:t>90%*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ADC7F3-AF7E-6C56-FD39-B2C9306B1E43}"/>
              </a:ext>
            </a:extLst>
          </p:cNvPr>
          <p:cNvCxnSpPr>
            <a:cxnSpLocks/>
          </p:cNvCxnSpPr>
          <p:nvPr/>
        </p:nvCxnSpPr>
        <p:spPr>
          <a:xfrm>
            <a:off x="5869991" y="4278698"/>
            <a:ext cx="2124334" cy="0"/>
          </a:xfrm>
          <a:prstGeom prst="line">
            <a:avLst/>
          </a:prstGeom>
          <a:ln w="19050">
            <a:gradFill>
              <a:gsLst>
                <a:gs pos="100000">
                  <a:schemeClr val="bg1"/>
                </a:gs>
                <a:gs pos="73000">
                  <a:srgbClr val="AEDF25">
                    <a:alpha val="25000"/>
                  </a:srgbClr>
                </a:gs>
                <a:gs pos="52000">
                  <a:srgbClr val="AEDF25">
                    <a:alpha val="50000"/>
                  </a:srgbClr>
                </a:gs>
                <a:gs pos="0">
                  <a:srgbClr val="AEDF25"/>
                </a:gs>
              </a:gsLst>
              <a:lin ang="27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EABDEC-1E7C-4CC3-A000-4626BA2DE244}"/>
              </a:ext>
            </a:extLst>
          </p:cNvPr>
          <p:cNvCxnSpPr>
            <a:cxnSpLocks/>
          </p:cNvCxnSpPr>
          <p:nvPr/>
        </p:nvCxnSpPr>
        <p:spPr>
          <a:xfrm>
            <a:off x="8815682" y="4278698"/>
            <a:ext cx="2080789" cy="0"/>
          </a:xfrm>
          <a:prstGeom prst="line">
            <a:avLst/>
          </a:prstGeom>
          <a:ln w="19050">
            <a:gradFill>
              <a:gsLst>
                <a:gs pos="100000">
                  <a:schemeClr val="bg1"/>
                </a:gs>
                <a:gs pos="73000">
                  <a:srgbClr val="AEDF25">
                    <a:alpha val="25000"/>
                  </a:srgbClr>
                </a:gs>
                <a:gs pos="52000">
                  <a:srgbClr val="AEDF25">
                    <a:alpha val="50000"/>
                  </a:srgbClr>
                </a:gs>
                <a:gs pos="0">
                  <a:srgbClr val="AEDF25"/>
                </a:gs>
              </a:gsLst>
              <a:lin ang="27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2CF7040B-910A-536A-B760-C24F6CFEB41B}"/>
              </a:ext>
            </a:extLst>
          </p:cNvPr>
          <p:cNvSpPr/>
          <p:nvPr/>
        </p:nvSpPr>
        <p:spPr>
          <a:xfrm rot="5400000">
            <a:off x="8145128" y="1415680"/>
            <a:ext cx="411978" cy="2954214"/>
          </a:xfrm>
          <a:prstGeom prst="leftBrace">
            <a:avLst>
              <a:gd name="adj1" fmla="val 0"/>
              <a:gd name="adj2" fmla="val 507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46B925-2149-FE2F-6913-10AB4DCA7B45}"/>
              </a:ext>
            </a:extLst>
          </p:cNvPr>
          <p:cNvSpPr/>
          <p:nvPr/>
        </p:nvSpPr>
        <p:spPr>
          <a:xfrm>
            <a:off x="7241691" y="5054055"/>
            <a:ext cx="2411605" cy="838227"/>
          </a:xfrm>
          <a:prstGeom prst="rect">
            <a:avLst/>
          </a:prstGeom>
          <a:solidFill>
            <a:srgbClr val="AEDF25">
              <a:alpha val="5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8003E2-41EE-E41A-832D-0579BE6EBE14}"/>
              </a:ext>
            </a:extLst>
          </p:cNvPr>
          <p:cNvSpPr txBox="1"/>
          <p:nvPr/>
        </p:nvSpPr>
        <p:spPr>
          <a:xfrm>
            <a:off x="7212895" y="5146919"/>
            <a:ext cx="241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CDLAC Housing Allocation (50%)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70B52B-98CE-D79A-4FBC-8D12C1192D25}"/>
              </a:ext>
            </a:extLst>
          </p:cNvPr>
          <p:cNvSpPr/>
          <p:nvPr/>
        </p:nvSpPr>
        <p:spPr>
          <a:xfrm>
            <a:off x="4340393" y="5054055"/>
            <a:ext cx="2411605" cy="838227"/>
          </a:xfrm>
          <a:prstGeom prst="rect">
            <a:avLst/>
          </a:prstGeom>
          <a:solidFill>
            <a:srgbClr val="AEDF25">
              <a:alpha val="5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4A7233-90BB-D235-9369-96840ABC816C}"/>
              </a:ext>
            </a:extLst>
          </p:cNvPr>
          <p:cNvSpPr txBox="1"/>
          <p:nvPr/>
        </p:nvSpPr>
        <p:spPr>
          <a:xfrm>
            <a:off x="4311597" y="5146919"/>
            <a:ext cx="241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HDFC Allocation (50%)</a:t>
            </a:r>
          </a:p>
        </p:txBody>
      </p:sp>
      <p:sp>
        <p:nvSpPr>
          <p:cNvPr id="36" name="Content Placeholder 3" hidden="1">
            <a:extLst>
              <a:ext uri="{FF2B5EF4-FFF2-40B4-BE49-F238E27FC236}">
                <a16:creationId xmlns:a16="http://schemas.microsoft.com/office/drawing/2014/main" id="{0EB86328-8D98-DFA1-F2EC-E42D25EE20FE}"/>
              </a:ext>
            </a:extLst>
          </p:cNvPr>
          <p:cNvSpPr txBox="1">
            <a:spLocks/>
          </p:cNvSpPr>
          <p:nvPr/>
        </p:nvSpPr>
        <p:spPr>
          <a:xfrm>
            <a:off x="457201" y="3855023"/>
            <a:ext cx="2411605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3000"/>
              </a:spcBef>
              <a:buNone/>
            </a:pPr>
            <a:r>
              <a:rPr lang="en-US" sz="2800" b="1">
                <a:solidFill>
                  <a:schemeClr val="tx2"/>
                </a:solidFill>
                <a:latin typeface="+mj-lt"/>
              </a:rPr>
              <a:t>Proposed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2EEFE3BE-EC33-E632-3E39-79C3DEA12D96}"/>
              </a:ext>
            </a:extLst>
          </p:cNvPr>
          <p:cNvSpPr/>
          <p:nvPr/>
        </p:nvSpPr>
        <p:spPr>
          <a:xfrm rot="5400000">
            <a:off x="6664002" y="3334206"/>
            <a:ext cx="485485" cy="2954214"/>
          </a:xfrm>
          <a:prstGeom prst="leftBrace">
            <a:avLst>
              <a:gd name="adj1" fmla="val 0"/>
              <a:gd name="adj2" fmla="val 507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C7CBB4-7394-EF15-A972-4F1BBA553AD2}"/>
              </a:ext>
            </a:extLst>
          </p:cNvPr>
          <p:cNvSpPr txBox="1"/>
          <p:nvPr/>
        </p:nvSpPr>
        <p:spPr>
          <a:xfrm rot="16200000">
            <a:off x="10301365" y="2928090"/>
            <a:ext cx="2466824" cy="307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200">
                <a:solidFill>
                  <a:schemeClr val="tx2"/>
                </a:solidFill>
              </a:rPr>
              <a:t>CURRENT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4B458F-296D-A812-5010-DA44E68A7EEA}"/>
              </a:ext>
            </a:extLst>
          </p:cNvPr>
          <p:cNvSpPr txBox="1"/>
          <p:nvPr/>
        </p:nvSpPr>
        <p:spPr>
          <a:xfrm rot="16200000">
            <a:off x="10727986" y="4931600"/>
            <a:ext cx="1613583" cy="307777"/>
          </a:xfrm>
          <a:prstGeom prst="rect">
            <a:avLst/>
          </a:prstGeom>
          <a:solidFill>
            <a:srgbClr val="AEDF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200">
                <a:solidFill>
                  <a:schemeClr val="tx2"/>
                </a:solidFill>
              </a:rPr>
              <a:t>PROPOSED</a:t>
            </a:r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C0CE95B8-DDF9-2E8B-4C6F-AE2C2D42F67E}"/>
              </a:ext>
            </a:extLst>
          </p:cNvPr>
          <p:cNvSpPr/>
          <p:nvPr/>
        </p:nvSpPr>
        <p:spPr>
          <a:xfrm>
            <a:off x="552661" y="3409859"/>
            <a:ext cx="274320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1E8FC5B9-95AD-CB88-53AE-96CAA27B1CBB}"/>
              </a:ext>
            </a:extLst>
          </p:cNvPr>
          <p:cNvSpPr/>
          <p:nvPr/>
        </p:nvSpPr>
        <p:spPr>
          <a:xfrm>
            <a:off x="552661" y="3949617"/>
            <a:ext cx="274320" cy="274320"/>
          </a:xfrm>
          <a:prstGeom prst="rect">
            <a:avLst/>
          </a:prstGeom>
          <a:solidFill>
            <a:srgbClr val="AEDF2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8FDDC-9886-22DD-9927-34B5BB94D991}"/>
              </a:ext>
            </a:extLst>
          </p:cNvPr>
          <p:cNvSpPr txBox="1"/>
          <p:nvPr/>
        </p:nvSpPr>
        <p:spPr>
          <a:xfrm>
            <a:off x="475902" y="4315391"/>
            <a:ext cx="32261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Note: In January, CDLAC may determine if the Housing Reservation should be altered. They may also decide if the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HDFC allocation should be more than 50%.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3CF973-F0D6-104E-3878-DCA757FE2497}"/>
              </a:ext>
            </a:extLst>
          </p:cNvPr>
          <p:cNvSpPr txBox="1"/>
          <p:nvPr/>
        </p:nvSpPr>
        <p:spPr>
          <a:xfrm>
            <a:off x="475902" y="1799385"/>
            <a:ext cx="32293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Under the proposal, CDLAC would reserve ≥ 50% of the housing reservation for HDFC projects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FB0808-6505-A515-AB74-ACDBA56AEA42}"/>
              </a:ext>
            </a:extLst>
          </p:cNvPr>
          <p:cNvCxnSpPr>
            <a:cxnSpLocks/>
          </p:cNvCxnSpPr>
          <p:nvPr/>
        </p:nvCxnSpPr>
        <p:spPr>
          <a:xfrm>
            <a:off x="539236" y="4013901"/>
            <a:ext cx="3432689" cy="0"/>
          </a:xfrm>
          <a:prstGeom prst="line">
            <a:avLst/>
          </a:prstGeom>
          <a:ln w="19050">
            <a:gradFill>
              <a:gsLst>
                <a:gs pos="100000">
                  <a:schemeClr val="bg1"/>
                </a:gs>
                <a:gs pos="73000">
                  <a:srgbClr val="AEDF25">
                    <a:alpha val="25000"/>
                  </a:srgbClr>
                </a:gs>
                <a:gs pos="52000">
                  <a:srgbClr val="AEDF25">
                    <a:alpha val="50000"/>
                  </a:srgbClr>
                </a:gs>
                <a:gs pos="0">
                  <a:srgbClr val="AEDF25"/>
                </a:gs>
              </a:gsLst>
              <a:lin ang="27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1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C00C-9EA9-CB70-B942-2A68C2C77C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Transfer of Multi-family Affordable Housing Program Resources &amp; AHSC Modernization</a:t>
            </a:r>
          </a:p>
        </p:txBody>
      </p:sp>
    </p:spTree>
    <p:extLst>
      <p:ext uri="{BB962C8B-B14F-4D97-AF65-F5344CB8AC3E}">
        <p14:creationId xmlns:p14="http://schemas.microsoft.com/office/powerpoint/2010/main" val="3821793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4A209-70A5-1ACD-AE8F-40797C766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03FBCA3-7E38-C800-F54E-FC6A203A2604}"/>
              </a:ext>
            </a:extLst>
          </p:cNvPr>
          <p:cNvGrpSpPr/>
          <p:nvPr/>
        </p:nvGrpSpPr>
        <p:grpSpPr>
          <a:xfrm>
            <a:off x="524320" y="5245240"/>
            <a:ext cx="11667679" cy="808219"/>
            <a:chOff x="-2" y="3921760"/>
            <a:chExt cx="11585673" cy="212344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E5FC2B-C543-06E1-8D4E-78F288BF901F}"/>
                </a:ext>
              </a:extLst>
            </p:cNvPr>
            <p:cNvSpPr/>
            <p:nvPr/>
          </p:nvSpPr>
          <p:spPr>
            <a:xfrm>
              <a:off x="0" y="3921760"/>
              <a:ext cx="11585671" cy="2123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8128A9-CB65-A3B1-0943-D4F1727C3C12}"/>
                </a:ext>
              </a:extLst>
            </p:cNvPr>
            <p:cNvSpPr/>
            <p:nvPr/>
          </p:nvSpPr>
          <p:spPr>
            <a:xfrm>
              <a:off x="-2" y="3921760"/>
              <a:ext cx="190500" cy="2123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FBF54FB-56CD-AADD-5761-A85601B194B5}"/>
              </a:ext>
            </a:extLst>
          </p:cNvPr>
          <p:cNvSpPr/>
          <p:nvPr/>
        </p:nvSpPr>
        <p:spPr>
          <a:xfrm>
            <a:off x="9481250" y="914398"/>
            <a:ext cx="500098" cy="364253"/>
          </a:xfrm>
          <a:prstGeom prst="ellipse">
            <a:avLst/>
          </a:prstGeom>
          <a:solidFill>
            <a:srgbClr val="AEDF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F8DBF-C56E-9C35-6C8C-2B948392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6496259" cy="1140004"/>
          </a:xfrm>
        </p:spPr>
        <p:txBody>
          <a:bodyPr>
            <a:normAutofit fontScale="90000"/>
          </a:bodyPr>
          <a:lstStyle/>
          <a:p>
            <a:r>
              <a:rPr lang="en-US" sz="2400"/>
              <a:t>CURRENT:</a:t>
            </a:r>
            <a:br>
              <a:rPr lang="en-US" sz="2400"/>
            </a:br>
            <a:r>
              <a:rPr lang="en-US"/>
              <a:t>Affordable Housing Sustainable Communities (AHSC)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4A63A-BC31-0D89-2326-08B3382EB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30974"/>
            <a:ext cx="6918290" cy="3538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The Strategic Growth Council (SGC) administers the AHSC program, in partnership with HCD &amp; the California Air Resources Board.  All projects must demonstrate how it will help California reach its climate goals.  </a:t>
            </a:r>
          </a:p>
          <a:p>
            <a:pPr marL="0" indent="0">
              <a:buNone/>
            </a:pPr>
            <a:r>
              <a:rPr lang="en-US" sz="2400"/>
              <a:t>The program is incredible competitive, with projects being required to meet multiple objectives simultaneously.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D09F2-872E-D410-181E-30359D151EEF}"/>
              </a:ext>
            </a:extLst>
          </p:cNvPr>
          <p:cNvSpPr txBox="1"/>
          <p:nvPr/>
        </p:nvSpPr>
        <p:spPr>
          <a:xfrm>
            <a:off x="885908" y="5446134"/>
            <a:ext cx="928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AHSC is currently another step in the state’s housing finance process.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C41AC7-239E-3241-229F-34B6BE1FF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4819" y="1278653"/>
            <a:ext cx="3498957" cy="4378572"/>
          </a:xfrm>
          <a:prstGeom prst="roundRect">
            <a:avLst>
              <a:gd name="adj" fmla="val 2858"/>
            </a:avLst>
          </a:prstGeom>
          <a:solidFill>
            <a:schemeClr val="bg1"/>
          </a:solidFill>
          <a:ln w="76200">
            <a:solidFill>
              <a:srgbClr val="AED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943644-2F95-15A7-58F1-66CF16947116}"/>
              </a:ext>
            </a:extLst>
          </p:cNvPr>
          <p:cNvSpPr txBox="1">
            <a:spLocks/>
          </p:cNvSpPr>
          <p:nvPr/>
        </p:nvSpPr>
        <p:spPr>
          <a:xfrm>
            <a:off x="8953582" y="2630608"/>
            <a:ext cx="2573503" cy="2916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1800">
                <a:latin typeface="+mn-lt"/>
              </a:rPr>
              <a:t>Greenhouse Gas Reductions</a:t>
            </a:r>
          </a:p>
          <a:p>
            <a:pPr algn="l">
              <a:spcAft>
                <a:spcPts val="2400"/>
              </a:spcAft>
            </a:pPr>
            <a:r>
              <a:rPr lang="en-US" sz="1800">
                <a:latin typeface="+mn-lt"/>
              </a:rPr>
              <a:t>Affordable Housing</a:t>
            </a:r>
          </a:p>
          <a:p>
            <a:pPr algn="l">
              <a:spcAft>
                <a:spcPts val="2400"/>
              </a:spcAft>
            </a:pPr>
            <a:r>
              <a:rPr lang="en-US" sz="1800">
                <a:latin typeface="+mn-lt"/>
              </a:rPr>
              <a:t>Transit Improvements</a:t>
            </a:r>
          </a:p>
          <a:p>
            <a:pPr algn="l">
              <a:spcAft>
                <a:spcPts val="2400"/>
              </a:spcAft>
            </a:pPr>
            <a:r>
              <a:rPr lang="en-US" sz="1800">
                <a:latin typeface="+mn-lt"/>
              </a:rPr>
              <a:t>Sustainable Infrastructure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3C1206-8F69-A21D-9594-7EA7C5EADC92}"/>
              </a:ext>
            </a:extLst>
          </p:cNvPr>
          <p:cNvSpPr txBox="1">
            <a:spLocks/>
          </p:cNvSpPr>
          <p:nvPr/>
        </p:nvSpPr>
        <p:spPr>
          <a:xfrm>
            <a:off x="8732516" y="1063214"/>
            <a:ext cx="2063562" cy="435598"/>
          </a:xfrm>
          <a:prstGeom prst="rect">
            <a:avLst/>
          </a:prstGeom>
          <a:solidFill>
            <a:srgbClr val="AEDF25"/>
          </a:solidFill>
        </p:spPr>
        <p:txBody>
          <a:bodyPr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Criteria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EAD63-E26F-FD82-5BB9-C45B71892BEF}"/>
              </a:ext>
            </a:extLst>
          </p:cNvPr>
          <p:cNvSpPr txBox="1"/>
          <p:nvPr/>
        </p:nvSpPr>
        <p:spPr>
          <a:xfrm>
            <a:off x="8387363" y="1710764"/>
            <a:ext cx="279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One project must meet many criteria to be considered competitive: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ED9EFA-83FE-10B6-2C10-F49CEC9BBE9F}"/>
              </a:ext>
            </a:extLst>
          </p:cNvPr>
          <p:cNvGrpSpPr/>
          <p:nvPr/>
        </p:nvGrpSpPr>
        <p:grpSpPr>
          <a:xfrm>
            <a:off x="8519226" y="2914686"/>
            <a:ext cx="434356" cy="388205"/>
            <a:chOff x="602474" y="5486399"/>
            <a:chExt cx="434356" cy="38820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94BC2CC-5948-134B-2976-4A2BE80C6173}"/>
                </a:ext>
              </a:extLst>
            </p:cNvPr>
            <p:cNvSpPr/>
            <p:nvPr/>
          </p:nvSpPr>
          <p:spPr>
            <a:xfrm>
              <a:off x="602474" y="5486399"/>
              <a:ext cx="388205" cy="388205"/>
            </a:xfrm>
            <a:prstGeom prst="roundRect">
              <a:avLst>
                <a:gd name="adj" fmla="val 7377"/>
              </a:avLst>
            </a:prstGeom>
            <a:solidFill>
              <a:schemeClr val="bg1"/>
            </a:solidFill>
            <a:ln w="38100">
              <a:solidFill>
                <a:srgbClr val="E5F1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Checkmark with solid fill">
              <a:extLst>
                <a:ext uri="{FF2B5EF4-FFF2-40B4-BE49-F238E27FC236}">
                  <a16:creationId xmlns:a16="http://schemas.microsoft.com/office/drawing/2014/main" id="{6AC8C2DB-7D63-688C-EC9A-D7CB24541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6561" y="5486399"/>
              <a:ext cx="380269" cy="38026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1B30CB-5521-EE3F-69AB-D451FD606F6C}"/>
              </a:ext>
            </a:extLst>
          </p:cNvPr>
          <p:cNvGrpSpPr/>
          <p:nvPr/>
        </p:nvGrpSpPr>
        <p:grpSpPr>
          <a:xfrm>
            <a:off x="8519226" y="3592037"/>
            <a:ext cx="434356" cy="388205"/>
            <a:chOff x="602474" y="5486399"/>
            <a:chExt cx="434356" cy="38820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3CDBE71-FE3C-054B-B741-91DC0E3A176D}"/>
                </a:ext>
              </a:extLst>
            </p:cNvPr>
            <p:cNvSpPr/>
            <p:nvPr/>
          </p:nvSpPr>
          <p:spPr>
            <a:xfrm>
              <a:off x="602474" y="5486399"/>
              <a:ext cx="388205" cy="388205"/>
            </a:xfrm>
            <a:prstGeom prst="roundRect">
              <a:avLst>
                <a:gd name="adj" fmla="val 7377"/>
              </a:avLst>
            </a:prstGeom>
            <a:solidFill>
              <a:schemeClr val="bg1"/>
            </a:solidFill>
            <a:ln w="38100">
              <a:solidFill>
                <a:srgbClr val="E5F1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CFA20E60-1952-B8C6-89AF-54041B1FD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6561" y="5486399"/>
              <a:ext cx="380269" cy="38026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B7B028-3098-9DFC-200B-7D8B60130CA2}"/>
              </a:ext>
            </a:extLst>
          </p:cNvPr>
          <p:cNvGrpSpPr/>
          <p:nvPr/>
        </p:nvGrpSpPr>
        <p:grpSpPr>
          <a:xfrm>
            <a:off x="8519226" y="4173073"/>
            <a:ext cx="434356" cy="388205"/>
            <a:chOff x="602474" y="5486399"/>
            <a:chExt cx="434356" cy="38820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5BFD432-7D26-33E8-E84C-F6B009FD39EB}"/>
                </a:ext>
              </a:extLst>
            </p:cNvPr>
            <p:cNvSpPr/>
            <p:nvPr/>
          </p:nvSpPr>
          <p:spPr>
            <a:xfrm>
              <a:off x="602474" y="5486399"/>
              <a:ext cx="388205" cy="388205"/>
            </a:xfrm>
            <a:prstGeom prst="roundRect">
              <a:avLst>
                <a:gd name="adj" fmla="val 7377"/>
              </a:avLst>
            </a:prstGeom>
            <a:solidFill>
              <a:schemeClr val="bg1"/>
            </a:solidFill>
            <a:ln w="38100">
              <a:solidFill>
                <a:srgbClr val="E5F1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Checkmark with solid fill">
              <a:extLst>
                <a:ext uri="{FF2B5EF4-FFF2-40B4-BE49-F238E27FC236}">
                  <a16:creationId xmlns:a16="http://schemas.microsoft.com/office/drawing/2014/main" id="{C7B8815B-08BD-5B57-F88B-E5C2BF8AB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6561" y="5486399"/>
              <a:ext cx="380269" cy="38026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C7181D-8DEA-DBFF-516F-E7B9D681EDED}"/>
              </a:ext>
            </a:extLst>
          </p:cNvPr>
          <p:cNvGrpSpPr/>
          <p:nvPr/>
        </p:nvGrpSpPr>
        <p:grpSpPr>
          <a:xfrm>
            <a:off x="8519226" y="4835459"/>
            <a:ext cx="434356" cy="388205"/>
            <a:chOff x="602474" y="5486399"/>
            <a:chExt cx="434356" cy="38820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94315A8-4657-29CB-39E5-61C50AF15C63}"/>
                </a:ext>
              </a:extLst>
            </p:cNvPr>
            <p:cNvSpPr/>
            <p:nvPr/>
          </p:nvSpPr>
          <p:spPr>
            <a:xfrm>
              <a:off x="602474" y="5486399"/>
              <a:ext cx="388205" cy="388205"/>
            </a:xfrm>
            <a:prstGeom prst="roundRect">
              <a:avLst>
                <a:gd name="adj" fmla="val 7377"/>
              </a:avLst>
            </a:prstGeom>
            <a:solidFill>
              <a:schemeClr val="bg1"/>
            </a:solidFill>
            <a:ln w="38100">
              <a:solidFill>
                <a:srgbClr val="E5F1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heckmark with solid fill">
              <a:extLst>
                <a:ext uri="{FF2B5EF4-FFF2-40B4-BE49-F238E27FC236}">
                  <a16:creationId xmlns:a16="http://schemas.microsoft.com/office/drawing/2014/main" id="{19330A41-53DB-F7B3-14A5-BE452D66B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6561" y="5486399"/>
              <a:ext cx="380269" cy="380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313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E87E3-C0C6-E565-1CAA-3E74DE414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439A9B99-184C-E9FE-0CCF-91784CB474FA}"/>
              </a:ext>
            </a:extLst>
          </p:cNvPr>
          <p:cNvGrpSpPr/>
          <p:nvPr/>
        </p:nvGrpSpPr>
        <p:grpSpPr>
          <a:xfrm>
            <a:off x="524320" y="4820390"/>
            <a:ext cx="6627370" cy="1258863"/>
            <a:chOff x="-2" y="3921760"/>
            <a:chExt cx="6580789" cy="212344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D0248B3-9188-18EE-E940-093D6522BE40}"/>
                </a:ext>
              </a:extLst>
            </p:cNvPr>
            <p:cNvSpPr/>
            <p:nvPr/>
          </p:nvSpPr>
          <p:spPr>
            <a:xfrm>
              <a:off x="1" y="3921760"/>
              <a:ext cx="6580786" cy="2123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EDCE2BB-FF46-B17C-A538-46C5E1F9EA8E}"/>
                </a:ext>
              </a:extLst>
            </p:cNvPr>
            <p:cNvSpPr/>
            <p:nvPr/>
          </p:nvSpPr>
          <p:spPr>
            <a:xfrm>
              <a:off x="-2" y="3921760"/>
              <a:ext cx="190500" cy="2123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73109C-2413-9774-CCCE-6CE6941E0187}"/>
              </a:ext>
            </a:extLst>
          </p:cNvPr>
          <p:cNvSpPr/>
          <p:nvPr/>
        </p:nvSpPr>
        <p:spPr>
          <a:xfrm>
            <a:off x="7156408" y="29642"/>
            <a:ext cx="5040306" cy="641084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>
                  <a:alpha val="5000"/>
                </a:schemeClr>
              </a:gs>
              <a:gs pos="100000">
                <a:schemeClr val="accent2">
                  <a:alpha val="25000"/>
                </a:schemeClr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5D998-B7A5-0BDC-E04D-0CEACC60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85800"/>
            <a:ext cx="6506308" cy="1140004"/>
          </a:xfrm>
        </p:spPr>
        <p:txBody>
          <a:bodyPr/>
          <a:lstStyle/>
          <a:p>
            <a:r>
              <a:rPr lang="en-US" sz="2400"/>
              <a:t>PROPOSED:</a:t>
            </a:r>
            <a:br>
              <a:rPr lang="en-US" sz="2400"/>
            </a:br>
            <a:r>
              <a:rPr lang="en-US"/>
              <a:t>AHSC Housing Allocation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04A09-54AD-7A73-7F16-8ACD87EE7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37360"/>
            <a:ext cx="6506308" cy="2995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Under the proposal, the AHSC program would be split into two separate allocations: </a:t>
            </a:r>
          </a:p>
          <a:p>
            <a:r>
              <a:rPr lang="en-US" sz="2400"/>
              <a:t>Housing (70%)</a:t>
            </a:r>
          </a:p>
          <a:p>
            <a:r>
              <a:rPr lang="en-US" sz="2400"/>
              <a:t>Sustainable communities (30%)</a:t>
            </a:r>
          </a:p>
          <a:p>
            <a:pPr marL="0" indent="0">
              <a:buNone/>
            </a:pPr>
            <a:r>
              <a:rPr lang="en-US" sz="2400"/>
              <a:t>This program modernization would allow a more specialized and scalable approach towards reaching our climate goals.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6B693-4377-36DF-8328-6AE0519F9E47}"/>
              </a:ext>
            </a:extLst>
          </p:cNvPr>
          <p:cNvSpPr/>
          <p:nvPr/>
        </p:nvSpPr>
        <p:spPr>
          <a:xfrm>
            <a:off x="8470759" y="1231041"/>
            <a:ext cx="241160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AD784-DF33-998F-9AA6-A6103EEEE008}"/>
              </a:ext>
            </a:extLst>
          </p:cNvPr>
          <p:cNvSpPr txBox="1"/>
          <p:nvPr/>
        </p:nvSpPr>
        <p:spPr>
          <a:xfrm>
            <a:off x="8645710" y="1284070"/>
            <a:ext cx="209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AHSC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77F47D-FD33-9AF0-6EEC-E22AD6CC4B1F}"/>
              </a:ext>
            </a:extLst>
          </p:cNvPr>
          <p:cNvSpPr/>
          <p:nvPr/>
        </p:nvSpPr>
        <p:spPr>
          <a:xfrm>
            <a:off x="7516162" y="2291140"/>
            <a:ext cx="2011680" cy="323545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0CB32-DA75-1B4D-C54A-4FEED209A1E1}"/>
              </a:ext>
            </a:extLst>
          </p:cNvPr>
          <p:cNvSpPr txBox="1"/>
          <p:nvPr/>
        </p:nvSpPr>
        <p:spPr>
          <a:xfrm>
            <a:off x="7516161" y="2384363"/>
            <a:ext cx="201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AHSC 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Housing Allocation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6F0C1-431D-142F-5CF6-BBC13EEEFB84}"/>
              </a:ext>
            </a:extLst>
          </p:cNvPr>
          <p:cNvSpPr/>
          <p:nvPr/>
        </p:nvSpPr>
        <p:spPr>
          <a:xfrm>
            <a:off x="9858262" y="2291140"/>
            <a:ext cx="2011680" cy="323545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1AC9F2-920F-86A1-C96B-B87AA4A132A1}"/>
              </a:ext>
            </a:extLst>
          </p:cNvPr>
          <p:cNvSpPr txBox="1"/>
          <p:nvPr/>
        </p:nvSpPr>
        <p:spPr>
          <a:xfrm>
            <a:off x="9858262" y="2384362"/>
            <a:ext cx="201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AHSC Sustainable Communities Allocation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2050E5-6964-76FE-F6BC-C9E4F5232E20}"/>
              </a:ext>
            </a:extLst>
          </p:cNvPr>
          <p:cNvSpPr txBox="1"/>
          <p:nvPr/>
        </p:nvSpPr>
        <p:spPr>
          <a:xfrm>
            <a:off x="7512280" y="3409057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/>
              <a:t>Location-efficient housing investments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F94D0F-576D-469C-325C-BA427D340F0C}"/>
              </a:ext>
            </a:extLst>
          </p:cNvPr>
          <p:cNvSpPr txBox="1"/>
          <p:nvPr/>
        </p:nvSpPr>
        <p:spPr>
          <a:xfrm>
            <a:off x="9858262" y="3540821"/>
            <a:ext cx="2011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Catalytic, climate-smart regional infrastructure projects</a:t>
            </a:r>
          </a:p>
          <a:p>
            <a:pPr marL="111125" indent="-111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Agricultural land conservation and community investments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5AF8C1-79BE-9566-934A-01AEDF94669F}"/>
              </a:ext>
            </a:extLst>
          </p:cNvPr>
          <p:cNvSpPr txBox="1"/>
          <p:nvPr/>
        </p:nvSpPr>
        <p:spPr>
          <a:xfrm>
            <a:off x="904352" y="4985989"/>
            <a:ext cx="579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/>
              <a:t>All projects must demonstrate GHG reductions.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/>
              <a:t>AHSC Housing Allocation fits into the single HDFC application, reducing time and cost.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CF144F-BC78-BF84-41B1-B4FF10D3AB91}"/>
              </a:ext>
            </a:extLst>
          </p:cNvPr>
          <p:cNvCxnSpPr>
            <a:cxnSpLocks/>
          </p:cNvCxnSpPr>
          <p:nvPr/>
        </p:nvCxnSpPr>
        <p:spPr>
          <a:xfrm>
            <a:off x="7687568" y="5231971"/>
            <a:ext cx="1661101" cy="0"/>
          </a:xfrm>
          <a:prstGeom prst="line">
            <a:avLst/>
          </a:prstGeom>
          <a:ln w="19050">
            <a:gradFill>
              <a:gsLst>
                <a:gs pos="100000">
                  <a:schemeClr val="bg1"/>
                </a:gs>
                <a:gs pos="73000">
                  <a:srgbClr val="AEDF25">
                    <a:alpha val="25000"/>
                  </a:srgbClr>
                </a:gs>
                <a:gs pos="52000">
                  <a:srgbClr val="AEDF25">
                    <a:alpha val="50000"/>
                  </a:srgbClr>
                </a:gs>
                <a:gs pos="0">
                  <a:srgbClr val="AEDF25"/>
                </a:gs>
              </a:gsLst>
              <a:lin ang="27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33983D-6946-C636-6BD7-3E694A444B23}"/>
              </a:ext>
            </a:extLst>
          </p:cNvPr>
          <p:cNvCxnSpPr>
            <a:cxnSpLocks/>
          </p:cNvCxnSpPr>
          <p:nvPr/>
        </p:nvCxnSpPr>
        <p:spPr>
          <a:xfrm>
            <a:off x="10033549" y="5235966"/>
            <a:ext cx="1661101" cy="0"/>
          </a:xfrm>
          <a:prstGeom prst="line">
            <a:avLst/>
          </a:prstGeom>
          <a:ln w="19050">
            <a:gradFill>
              <a:gsLst>
                <a:gs pos="100000">
                  <a:schemeClr val="bg1"/>
                </a:gs>
                <a:gs pos="73000">
                  <a:srgbClr val="AEDF25">
                    <a:alpha val="25000"/>
                  </a:srgbClr>
                </a:gs>
                <a:gs pos="52000">
                  <a:srgbClr val="AEDF25">
                    <a:alpha val="50000"/>
                  </a:srgbClr>
                </a:gs>
                <a:gs pos="0">
                  <a:srgbClr val="AEDF25"/>
                </a:gs>
              </a:gsLst>
              <a:lin ang="27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543A0E6-9089-10B2-92CE-BC9176D8E83C}"/>
              </a:ext>
            </a:extLst>
          </p:cNvPr>
          <p:cNvSpPr txBox="1"/>
          <p:nvPr/>
        </p:nvSpPr>
        <p:spPr>
          <a:xfrm>
            <a:off x="7512280" y="5241265"/>
            <a:ext cx="2011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>
                <a:solidFill>
                  <a:schemeClr val="tx2"/>
                </a:solidFill>
              </a:rPr>
              <a:t>HDFC / HCD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81A65E-5269-C773-F4C5-8B5F94240A1E}"/>
              </a:ext>
            </a:extLst>
          </p:cNvPr>
          <p:cNvSpPr txBox="1"/>
          <p:nvPr/>
        </p:nvSpPr>
        <p:spPr>
          <a:xfrm>
            <a:off x="9884547" y="5231971"/>
            <a:ext cx="2011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>
                <a:solidFill>
                  <a:schemeClr val="tx2"/>
                </a:solidFill>
              </a:rPr>
              <a:t>SGC</a:t>
            </a: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9D0C0756-F774-D24B-5870-8DAFE771F3FF}"/>
              </a:ext>
            </a:extLst>
          </p:cNvPr>
          <p:cNvSpPr/>
          <p:nvPr/>
        </p:nvSpPr>
        <p:spPr>
          <a:xfrm rot="5400000">
            <a:off x="9375112" y="783890"/>
            <a:ext cx="602899" cy="2411605"/>
          </a:xfrm>
          <a:prstGeom prst="leftBrace">
            <a:avLst>
              <a:gd name="adj1" fmla="val 0"/>
              <a:gd name="adj2" fmla="val 507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5CA6D0E5-D1A2-7E1D-F5E2-424AF52255F0}"/>
              </a:ext>
            </a:extLst>
          </p:cNvPr>
          <p:cNvCxnSpPr>
            <a:cxnSpLocks/>
          </p:cNvCxnSpPr>
          <p:nvPr/>
        </p:nvCxnSpPr>
        <p:spPr>
          <a:xfrm rot="5400000">
            <a:off x="7677442" y="4893046"/>
            <a:ext cx="200966" cy="148815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A0696DA-C158-DA94-B93B-7EFE4360890B}"/>
              </a:ext>
            </a:extLst>
          </p:cNvPr>
          <p:cNvSpPr/>
          <p:nvPr/>
        </p:nvSpPr>
        <p:spPr>
          <a:xfrm>
            <a:off x="7441859" y="2231128"/>
            <a:ext cx="2152522" cy="3364992"/>
          </a:xfrm>
          <a:prstGeom prst="rect">
            <a:avLst/>
          </a:prstGeom>
          <a:noFill/>
          <a:ln>
            <a:solidFill>
              <a:srgbClr val="AED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FCA3-16C9-105D-5542-673C3CDD78F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BCSA &amp; CHHA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3B45B1-E649-199D-565B-D31CF68948AC}"/>
              </a:ext>
            </a:extLst>
          </p:cNvPr>
          <p:cNvGrpSpPr/>
          <p:nvPr/>
        </p:nvGrpSpPr>
        <p:grpSpPr>
          <a:xfrm>
            <a:off x="302442" y="373955"/>
            <a:ext cx="11587116" cy="2559199"/>
            <a:chOff x="87431" y="298094"/>
            <a:chExt cx="11587116" cy="2559199"/>
          </a:xfrm>
        </p:grpSpPr>
        <p:sp>
          <p:nvSpPr>
            <p:cNvPr id="5" name="Google Shape;146;p4">
              <a:extLst>
                <a:ext uri="{FF2B5EF4-FFF2-40B4-BE49-F238E27FC236}">
                  <a16:creationId xmlns:a16="http://schemas.microsoft.com/office/drawing/2014/main" id="{E7C55B33-D2BD-431F-CA3C-002AE85B81B8}"/>
                </a:ext>
              </a:extLst>
            </p:cNvPr>
            <p:cNvSpPr>
              <a:spLocks/>
            </p:cNvSpPr>
            <p:nvPr/>
          </p:nvSpPr>
          <p:spPr>
            <a:xfrm>
              <a:off x="5608516" y="845382"/>
              <a:ext cx="5325936" cy="684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8518"/>
                  </a:lnTo>
                  <a:lnTo>
                    <a:pt x="120000" y="108518"/>
                  </a:lnTo>
                  <a:lnTo>
                    <a:pt x="120000" y="120000"/>
                  </a:lnTo>
                </a:path>
              </a:pathLst>
            </a:custGeom>
            <a:noFill/>
            <a:ln w="10775" cap="flat" cmpd="sng">
              <a:solidFill>
                <a:srgbClr val="FFB2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" name="Google Shape;147;p4">
              <a:extLst>
                <a:ext uri="{FF2B5EF4-FFF2-40B4-BE49-F238E27FC236}">
                  <a16:creationId xmlns:a16="http://schemas.microsoft.com/office/drawing/2014/main" id="{9558F5EE-889F-C3B9-8916-1870B4539EC5}"/>
                </a:ext>
              </a:extLst>
            </p:cNvPr>
            <p:cNvSpPr>
              <a:spLocks/>
            </p:cNvSpPr>
            <p:nvPr/>
          </p:nvSpPr>
          <p:spPr>
            <a:xfrm>
              <a:off x="5608516" y="845382"/>
              <a:ext cx="3806588" cy="684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8518"/>
                  </a:lnTo>
                  <a:lnTo>
                    <a:pt x="120000" y="108518"/>
                  </a:lnTo>
                  <a:lnTo>
                    <a:pt x="120000" y="120000"/>
                  </a:lnTo>
                </a:path>
              </a:pathLst>
            </a:custGeom>
            <a:noFill/>
            <a:ln w="10775" cap="flat" cmpd="sng">
              <a:solidFill>
                <a:srgbClr val="FFB2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" name="Google Shape;153;p4">
              <a:extLst>
                <a:ext uri="{FF2B5EF4-FFF2-40B4-BE49-F238E27FC236}">
                  <a16:creationId xmlns:a16="http://schemas.microsoft.com/office/drawing/2014/main" id="{66699395-7C5F-59D9-31C8-D9EDCF0CDEA0}"/>
                </a:ext>
              </a:extLst>
            </p:cNvPr>
            <p:cNvSpPr>
              <a:spLocks/>
            </p:cNvSpPr>
            <p:nvPr/>
          </p:nvSpPr>
          <p:spPr>
            <a:xfrm>
              <a:off x="336331" y="845382"/>
              <a:ext cx="5272185" cy="684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8518"/>
                  </a:lnTo>
                  <a:lnTo>
                    <a:pt x="0" y="108518"/>
                  </a:lnTo>
                  <a:lnTo>
                    <a:pt x="0" y="120000"/>
                  </a:lnTo>
                </a:path>
              </a:pathLst>
            </a:custGeom>
            <a:noFill/>
            <a:ln w="10775" cap="flat" cmpd="sng">
              <a:solidFill>
                <a:srgbClr val="FFB2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" name="Google Shape;154;p4">
              <a:extLst>
                <a:ext uri="{FF2B5EF4-FFF2-40B4-BE49-F238E27FC236}">
                  <a16:creationId xmlns:a16="http://schemas.microsoft.com/office/drawing/2014/main" id="{2B662DFB-2091-1FDC-06DA-0CA8E32B00BD}"/>
                </a:ext>
              </a:extLst>
            </p:cNvPr>
            <p:cNvSpPr>
              <a:spLocks/>
            </p:cNvSpPr>
            <p:nvPr/>
          </p:nvSpPr>
          <p:spPr>
            <a:xfrm>
              <a:off x="5327689" y="298094"/>
              <a:ext cx="561654" cy="547288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9" name="Google Shape;156;p4">
              <a:extLst>
                <a:ext uri="{FF2B5EF4-FFF2-40B4-BE49-F238E27FC236}">
                  <a16:creationId xmlns:a16="http://schemas.microsoft.com/office/drawing/2014/main" id="{50E41C4E-9EB1-59EA-45B7-504E91FACA26}"/>
                </a:ext>
              </a:extLst>
            </p:cNvPr>
            <p:cNvSpPr txBox="1">
              <a:spLocks/>
            </p:cNvSpPr>
            <p:nvPr/>
          </p:nvSpPr>
          <p:spPr>
            <a:xfrm>
              <a:off x="6007427" y="335554"/>
              <a:ext cx="3503129" cy="41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1" i="0" u="none" strike="noStrike" cap="none">
                  <a:solidFill>
                    <a:schemeClr val="tx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Business and Consumer Services Agency</a:t>
              </a: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0" name="Google Shape;157;p4">
              <a:extLst>
                <a:ext uri="{FF2B5EF4-FFF2-40B4-BE49-F238E27FC236}">
                  <a16:creationId xmlns:a16="http://schemas.microsoft.com/office/drawing/2014/main" id="{2A4B2E96-C599-31B6-4B40-B93F484424CB}"/>
                </a:ext>
              </a:extLst>
            </p:cNvPr>
            <p:cNvSpPr>
              <a:spLocks/>
            </p:cNvSpPr>
            <p:nvPr/>
          </p:nvSpPr>
          <p:spPr>
            <a:xfrm>
              <a:off x="87431" y="1530343"/>
              <a:ext cx="497799" cy="497799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1" name="Google Shape;160;p4">
              <a:extLst>
                <a:ext uri="{FF2B5EF4-FFF2-40B4-BE49-F238E27FC236}">
                  <a16:creationId xmlns:a16="http://schemas.microsoft.com/office/drawing/2014/main" id="{61DE1182-FD2E-821E-601C-18FAF211D679}"/>
                </a:ext>
              </a:extLst>
            </p:cNvPr>
            <p:cNvSpPr>
              <a:spLocks/>
            </p:cNvSpPr>
            <p:nvPr/>
          </p:nvSpPr>
          <p:spPr>
            <a:xfrm>
              <a:off x="1452370" y="1530343"/>
              <a:ext cx="499087" cy="49908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999" r="-999"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2" name="Google Shape;162;p4">
              <a:extLst>
                <a:ext uri="{FF2B5EF4-FFF2-40B4-BE49-F238E27FC236}">
                  <a16:creationId xmlns:a16="http://schemas.microsoft.com/office/drawing/2014/main" id="{CA5CC21E-5F72-3580-D2C3-F15529B54120}"/>
                </a:ext>
              </a:extLst>
            </p:cNvPr>
            <p:cNvSpPr txBox="1">
              <a:spLocks/>
            </p:cNvSpPr>
            <p:nvPr/>
          </p:nvSpPr>
          <p:spPr>
            <a:xfrm>
              <a:off x="1189719" y="2413622"/>
              <a:ext cx="1107745" cy="41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tx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Alcoholic Beverage Control Appeals Board</a:t>
              </a: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3" name="Google Shape;163;p4">
              <a:extLst>
                <a:ext uri="{FF2B5EF4-FFF2-40B4-BE49-F238E27FC236}">
                  <a16:creationId xmlns:a16="http://schemas.microsoft.com/office/drawing/2014/main" id="{C4B411C3-5927-CDB4-73D2-6F156DC5E21A}"/>
                </a:ext>
              </a:extLst>
            </p:cNvPr>
            <p:cNvSpPr>
              <a:spLocks/>
            </p:cNvSpPr>
            <p:nvPr/>
          </p:nvSpPr>
          <p:spPr>
            <a:xfrm>
              <a:off x="2736740" y="1530343"/>
              <a:ext cx="501025" cy="50102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t="-2999" b="-2999"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4" name="Google Shape;165;p4">
              <a:extLst>
                <a:ext uri="{FF2B5EF4-FFF2-40B4-BE49-F238E27FC236}">
                  <a16:creationId xmlns:a16="http://schemas.microsoft.com/office/drawing/2014/main" id="{F8DACD8D-65FB-3D6E-E01A-CFAF500C0284}"/>
                </a:ext>
              </a:extLst>
            </p:cNvPr>
            <p:cNvSpPr txBox="1">
              <a:spLocks/>
            </p:cNvSpPr>
            <p:nvPr/>
          </p:nvSpPr>
          <p:spPr>
            <a:xfrm>
              <a:off x="2361908" y="2426218"/>
              <a:ext cx="1234666" cy="41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tx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Cannabis Control Appeals Panel</a:t>
              </a: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5" name="Google Shape;166;p4">
              <a:extLst>
                <a:ext uri="{FF2B5EF4-FFF2-40B4-BE49-F238E27FC236}">
                  <a16:creationId xmlns:a16="http://schemas.microsoft.com/office/drawing/2014/main" id="{17C56D72-A73F-FF62-2850-E769B2C9B81F}"/>
                </a:ext>
              </a:extLst>
            </p:cNvPr>
            <p:cNvSpPr>
              <a:spLocks/>
            </p:cNvSpPr>
            <p:nvPr/>
          </p:nvSpPr>
          <p:spPr>
            <a:xfrm>
              <a:off x="4292005" y="1530343"/>
              <a:ext cx="502980" cy="50298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l="-2999" r="-2999"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6" name="Google Shape;168;p4">
              <a:extLst>
                <a:ext uri="{FF2B5EF4-FFF2-40B4-BE49-F238E27FC236}">
                  <a16:creationId xmlns:a16="http://schemas.microsoft.com/office/drawing/2014/main" id="{408656A7-AC27-7DD4-C48A-85C8E14C2DFA}"/>
                </a:ext>
              </a:extLst>
            </p:cNvPr>
            <p:cNvSpPr txBox="1">
              <a:spLocks/>
            </p:cNvSpPr>
            <p:nvPr/>
          </p:nvSpPr>
          <p:spPr>
            <a:xfrm>
              <a:off x="3954323" y="2437829"/>
              <a:ext cx="1163447" cy="41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tx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California Horse Racing Board</a:t>
              </a: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7" name="Google Shape;169;p4">
              <a:extLst>
                <a:ext uri="{FF2B5EF4-FFF2-40B4-BE49-F238E27FC236}">
                  <a16:creationId xmlns:a16="http://schemas.microsoft.com/office/drawing/2014/main" id="{9D7B7C13-611B-D3CE-119D-42046779D12D}"/>
                </a:ext>
              </a:extLst>
            </p:cNvPr>
            <p:cNvSpPr>
              <a:spLocks/>
            </p:cNvSpPr>
            <p:nvPr/>
          </p:nvSpPr>
          <p:spPr>
            <a:xfrm>
              <a:off x="5980121" y="1530343"/>
              <a:ext cx="504947" cy="504947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8" name="Google Shape;171;p4">
              <a:extLst>
                <a:ext uri="{FF2B5EF4-FFF2-40B4-BE49-F238E27FC236}">
                  <a16:creationId xmlns:a16="http://schemas.microsoft.com/office/drawing/2014/main" id="{75C3869D-891B-5CA8-A3E9-FDF0D38BA085}"/>
                </a:ext>
              </a:extLst>
            </p:cNvPr>
            <p:cNvSpPr txBox="1">
              <a:spLocks/>
            </p:cNvSpPr>
            <p:nvPr/>
          </p:nvSpPr>
          <p:spPr>
            <a:xfrm>
              <a:off x="5512277" y="2329941"/>
              <a:ext cx="1326567" cy="41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tx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Department of Cannabis Control</a:t>
              </a: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9" name="Google Shape;172;p4">
              <a:extLst>
                <a:ext uri="{FF2B5EF4-FFF2-40B4-BE49-F238E27FC236}">
                  <a16:creationId xmlns:a16="http://schemas.microsoft.com/office/drawing/2014/main" id="{C490134A-65B0-E77E-59B0-5941D9D43440}"/>
                </a:ext>
              </a:extLst>
            </p:cNvPr>
            <p:cNvSpPr>
              <a:spLocks/>
            </p:cNvSpPr>
            <p:nvPr/>
          </p:nvSpPr>
          <p:spPr>
            <a:xfrm>
              <a:off x="7585352" y="1530343"/>
              <a:ext cx="506935" cy="506935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20" name="Google Shape;174;p4">
              <a:extLst>
                <a:ext uri="{FF2B5EF4-FFF2-40B4-BE49-F238E27FC236}">
                  <a16:creationId xmlns:a16="http://schemas.microsoft.com/office/drawing/2014/main" id="{7FD9631F-9DF0-11BD-FC0A-8B1E86766251}"/>
                </a:ext>
              </a:extLst>
            </p:cNvPr>
            <p:cNvSpPr txBox="1">
              <a:spLocks/>
            </p:cNvSpPr>
            <p:nvPr/>
          </p:nvSpPr>
          <p:spPr>
            <a:xfrm>
              <a:off x="7113050" y="2316950"/>
              <a:ext cx="1361984" cy="410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tx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Department of Consumer Affairs</a:t>
              </a: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21" name="Google Shape;175;p4">
              <a:extLst>
                <a:ext uri="{FF2B5EF4-FFF2-40B4-BE49-F238E27FC236}">
                  <a16:creationId xmlns:a16="http://schemas.microsoft.com/office/drawing/2014/main" id="{327EE6DD-C8CD-04DA-87DA-948390492C11}"/>
                </a:ext>
              </a:extLst>
            </p:cNvPr>
            <p:cNvSpPr>
              <a:spLocks/>
            </p:cNvSpPr>
            <p:nvPr/>
          </p:nvSpPr>
          <p:spPr>
            <a:xfrm>
              <a:off x="9160637" y="1530343"/>
              <a:ext cx="508936" cy="508936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22" name="Google Shape;177;p4">
              <a:extLst>
                <a:ext uri="{FF2B5EF4-FFF2-40B4-BE49-F238E27FC236}">
                  <a16:creationId xmlns:a16="http://schemas.microsoft.com/office/drawing/2014/main" id="{DDDD2B86-AED2-3ADD-368E-5260012AE899}"/>
                </a:ext>
              </a:extLst>
            </p:cNvPr>
            <p:cNvSpPr txBox="1">
              <a:spLocks/>
            </p:cNvSpPr>
            <p:nvPr/>
          </p:nvSpPr>
          <p:spPr>
            <a:xfrm>
              <a:off x="8682543" y="2421055"/>
              <a:ext cx="1479336" cy="41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tx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Department of Financial Protection and Innovation</a:t>
              </a: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23" name="Google Shape;178;p4">
              <a:extLst>
                <a:ext uri="{FF2B5EF4-FFF2-40B4-BE49-F238E27FC236}">
                  <a16:creationId xmlns:a16="http://schemas.microsoft.com/office/drawing/2014/main" id="{772BA3E6-257C-FA6A-6F43-E43C806B9EF7}"/>
                </a:ext>
              </a:extLst>
            </p:cNvPr>
            <p:cNvSpPr>
              <a:spLocks/>
            </p:cNvSpPr>
            <p:nvPr/>
          </p:nvSpPr>
          <p:spPr>
            <a:xfrm>
              <a:off x="10679314" y="1530343"/>
              <a:ext cx="510278" cy="510278"/>
            </a:xfrm>
            <a:prstGeom prst="ellipse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24" name="Google Shape;180;p4">
              <a:extLst>
                <a:ext uri="{FF2B5EF4-FFF2-40B4-BE49-F238E27FC236}">
                  <a16:creationId xmlns:a16="http://schemas.microsoft.com/office/drawing/2014/main" id="{115E032A-3F30-2759-B510-74D6A536C667}"/>
                </a:ext>
              </a:extLst>
            </p:cNvPr>
            <p:cNvSpPr txBox="1">
              <a:spLocks/>
            </p:cNvSpPr>
            <p:nvPr/>
          </p:nvSpPr>
          <p:spPr>
            <a:xfrm>
              <a:off x="10175756" y="2394259"/>
              <a:ext cx="1498791" cy="41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 u="none" strike="noStrike" cap="none">
                  <a:solidFill>
                    <a:schemeClr val="tx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Department of Real Estate</a:t>
              </a:r>
              <a:endParaRPr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25" name="Picture Placeholder 9">
            <a:extLst>
              <a:ext uri="{FF2B5EF4-FFF2-40B4-BE49-F238E27FC236}">
                <a16:creationId xmlns:a16="http://schemas.microsoft.com/office/drawing/2014/main" id="{8D275AE6-DDE9-3048-0110-E8CE281F92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623614"/>
              </p:ext>
            </p:extLst>
          </p:nvPr>
        </p:nvGraphicFramePr>
        <p:xfrm>
          <a:off x="457200" y="2933154"/>
          <a:ext cx="12475292" cy="29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14495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B4B0C-FA5B-19C7-B58A-E6E447FF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429000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1605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671B-2CF0-02C8-1A34-674574E4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Review: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1744F-C368-0635-8985-230B7A4B2E4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E11C3-A996-54F2-84AC-2EA4AA470B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Implementation workgroups created &amp; working</a:t>
            </a:r>
          </a:p>
          <a:p>
            <a:r>
              <a:rPr lang="en-US"/>
              <a:t>Fiscal and Administrative Infrastructure</a:t>
            </a:r>
          </a:p>
          <a:p>
            <a:r>
              <a:rPr lang="en-US"/>
              <a:t>Operational plans for smooth transition</a:t>
            </a:r>
          </a:p>
          <a:p>
            <a:r>
              <a:rPr lang="en-US"/>
              <a:t>Robust engagement with stakeholders</a:t>
            </a:r>
          </a:p>
          <a:p>
            <a:r>
              <a:rPr lang="en-US"/>
              <a:t>Active recruitment &amp; Onboarding</a:t>
            </a:r>
          </a:p>
          <a:p>
            <a:r>
              <a:rPr lang="en-US"/>
              <a:t>HDFC: </a:t>
            </a:r>
          </a:p>
          <a:p>
            <a:pPr lvl="1"/>
            <a:r>
              <a:rPr lang="en-US"/>
              <a:t>Draft guidelines</a:t>
            </a:r>
          </a:p>
          <a:p>
            <a:pPr lvl="1"/>
            <a:r>
              <a:rPr lang="en-US"/>
              <a:t>Draft Charter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4AAE-2185-12A1-EECA-DD56402717B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234FDB-3D32-6F7A-8BCB-2ADC6776B4F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1356558"/>
              </p:ext>
            </p:extLst>
          </p:nvPr>
        </p:nvGraphicFramePr>
        <p:xfrm>
          <a:off x="974725" y="1002001"/>
          <a:ext cx="11217275" cy="485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419253-C8AC-C34A-6A43-F95FC5589F8F}"/>
              </a:ext>
            </a:extLst>
          </p:cNvPr>
          <p:cNvSpPr txBox="1"/>
          <p:nvPr/>
        </p:nvSpPr>
        <p:spPr>
          <a:xfrm>
            <a:off x="457200" y="951057"/>
            <a:ext cx="3131128" cy="1200329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31128"/>
                      <a:gd name="connsiteY0" fmla="*/ 0 h 1200329"/>
                      <a:gd name="connsiteX1" fmla="*/ 3131128 w 3131128"/>
                      <a:gd name="connsiteY1" fmla="*/ 0 h 1200329"/>
                      <a:gd name="connsiteX2" fmla="*/ 3131128 w 3131128"/>
                      <a:gd name="connsiteY2" fmla="*/ 1200329 h 1200329"/>
                      <a:gd name="connsiteX3" fmla="*/ 0 w 3131128"/>
                      <a:gd name="connsiteY3" fmla="*/ 1200329 h 1200329"/>
                      <a:gd name="connsiteX4" fmla="*/ 0 w 3131128"/>
                      <a:gd name="connsiteY4" fmla="*/ 0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1128" h="1200329" extrusionOk="0">
                        <a:moveTo>
                          <a:pt x="0" y="0"/>
                        </a:moveTo>
                        <a:cubicBezTo>
                          <a:pt x="1468908" y="118645"/>
                          <a:pt x="2541155" y="116012"/>
                          <a:pt x="3131128" y="0"/>
                        </a:cubicBezTo>
                        <a:cubicBezTo>
                          <a:pt x="3100014" y="337080"/>
                          <a:pt x="3170618" y="899796"/>
                          <a:pt x="3131128" y="1200329"/>
                        </a:cubicBezTo>
                        <a:cubicBezTo>
                          <a:pt x="1577032" y="1334929"/>
                          <a:pt x="750605" y="1043133"/>
                          <a:pt x="0" y="1200329"/>
                        </a:cubicBezTo>
                        <a:cubicBezTo>
                          <a:pt x="-5118" y="993769"/>
                          <a:pt x="-42443" y="1298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Every additional funding source </a:t>
            </a:r>
            <a:r>
              <a:rPr lang="en-US" b="1">
                <a:highlight>
                  <a:srgbClr val="AEDF25"/>
                </a:highlight>
              </a:rPr>
              <a:t>adds an additional $20,000 and 4 months per unit.</a:t>
            </a:r>
            <a:endParaRPr lang="en-US">
              <a:highlight>
                <a:srgbClr val="AEDF25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F8AFB-27CB-7DC2-2B34-9D31AB97F9B0}"/>
              </a:ext>
            </a:extLst>
          </p:cNvPr>
          <p:cNvSpPr txBox="1"/>
          <p:nvPr/>
        </p:nvSpPr>
        <p:spPr>
          <a:xfrm>
            <a:off x="8756072" y="4429615"/>
            <a:ext cx="3131128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A CHP analysis estimates this proposal can </a:t>
            </a:r>
            <a:r>
              <a:rPr lang="en-US" b="1">
                <a:highlight>
                  <a:srgbClr val="AEDF25"/>
                </a:highlight>
              </a:rPr>
              <a:t>save $40,000 per unit and approximately $439 million in savings per year. </a:t>
            </a:r>
          </a:p>
        </p:txBody>
      </p:sp>
    </p:spTree>
    <p:extLst>
      <p:ext uri="{BB962C8B-B14F-4D97-AF65-F5344CB8AC3E}">
        <p14:creationId xmlns:p14="http://schemas.microsoft.com/office/powerpoint/2010/main" val="111707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68EB-DB49-8F22-0FB2-23D1FC00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762383"/>
            <a:ext cx="11217347" cy="1140004"/>
          </a:xfrm>
        </p:spPr>
        <p:txBody>
          <a:bodyPr/>
          <a:lstStyle/>
          <a:p>
            <a:r>
              <a:rPr lang="en-US"/>
              <a:t>Alignment with CHHA &amp; AB 519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FBBA-845E-C42D-4B61-9545E1A9294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9ACFD5-0AF9-CCA4-F690-3DEBC7D94EC2}"/>
              </a:ext>
            </a:extLst>
          </p:cNvPr>
          <p:cNvSpPr txBox="1"/>
          <p:nvPr/>
        </p:nvSpPr>
        <p:spPr>
          <a:xfrm>
            <a:off x="374904" y="1498491"/>
            <a:ext cx="523951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GOALS &amp; TRACKING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5AC23-675A-E081-F692-39F1375AD759}"/>
              </a:ext>
            </a:extLst>
          </p:cNvPr>
          <p:cNvSpPr txBox="1"/>
          <p:nvPr/>
        </p:nvSpPr>
        <p:spPr>
          <a:xfrm>
            <a:off x="374904" y="4121686"/>
            <a:ext cx="523951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UNDERWRITING &amp; CLOSING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10FE7-7C79-FD5E-E63F-0893B34EE92E}"/>
              </a:ext>
            </a:extLst>
          </p:cNvPr>
          <p:cNvSpPr txBox="1"/>
          <p:nvPr/>
        </p:nvSpPr>
        <p:spPr>
          <a:xfrm>
            <a:off x="6097524" y="1498491"/>
            <a:ext cx="523951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PORTFOLIO MANAGEMENT &amp; COMPLIANCE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6A21BB-CFC0-8914-7BE9-DF8A41F58970}"/>
              </a:ext>
            </a:extLst>
          </p:cNvPr>
          <p:cNvSpPr txBox="1"/>
          <p:nvPr/>
        </p:nvSpPr>
        <p:spPr>
          <a:xfrm>
            <a:off x="6097524" y="3857308"/>
            <a:ext cx="523951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NEW FINANCING TOOLS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C509ED-7248-1CA3-56C5-968039B0694E}"/>
              </a:ext>
            </a:extLst>
          </p:cNvPr>
          <p:cNvSpPr txBox="1"/>
          <p:nvPr/>
        </p:nvSpPr>
        <p:spPr>
          <a:xfrm>
            <a:off x="374904" y="1944447"/>
            <a:ext cx="460248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Speed of execution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Reducing costs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Predictability and accountability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Equitable allocation of resources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Income targeting or other public benefits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Ongoing engagement with partners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Cross-training and capacity building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5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2BBCC-4068-EAB0-E87A-E2F3CF33FBC2}"/>
              </a:ext>
            </a:extLst>
          </p:cNvPr>
          <p:cNvSpPr txBox="1"/>
          <p:nvPr/>
        </p:nvSpPr>
        <p:spPr>
          <a:xfrm>
            <a:off x="374904" y="4491018"/>
            <a:ext cx="4733544" cy="144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Clarify roles and authority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Streamline closing process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Standardize documents 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Increase transparency</a:t>
            </a:r>
          </a:p>
          <a:p>
            <a:pPr marL="0" marR="0">
              <a:lnSpc>
                <a:spcPct val="115000"/>
              </a:lnSpc>
              <a:buNone/>
            </a:pPr>
            <a:endParaRPr lang="en-US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7E744E-03D1-7B2E-9BC2-B7E590A66B96}"/>
              </a:ext>
            </a:extLst>
          </p:cNvPr>
          <p:cNvSpPr txBox="1"/>
          <p:nvPr/>
        </p:nvSpPr>
        <p:spPr>
          <a:xfrm>
            <a:off x="6097524" y="1940699"/>
            <a:ext cx="6094476" cy="166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Focus HCD Activity on repositioning and preservation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Reform the negative points policy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Amend policies affecting sponsor distributions and sponsor loans to allow for reimbursement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Consider a portfolio wide approach in which cash flow from one project could be used to assist other projects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FF43BA-DD45-08E3-2AB3-068FAE99A137}"/>
              </a:ext>
            </a:extLst>
          </p:cNvPr>
          <p:cNvSpPr txBox="1"/>
          <p:nvPr/>
        </p:nvSpPr>
        <p:spPr>
          <a:xfrm>
            <a:off x="6097524" y="4226640"/>
            <a:ext cx="6094476" cy="166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State provided construction financing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Funding for ownership housing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Refinancing products for permanent supportive housing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A revolving loan fund product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Capital to support acquisitions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entury Gothic" panose="020B0502020202020204" pitchFamily="34" charset="0"/>
              </a:rPr>
              <a:t>Allowing for use of portfolio equity </a:t>
            </a:r>
          </a:p>
        </p:txBody>
      </p:sp>
    </p:spTree>
    <p:extLst>
      <p:ext uri="{BB962C8B-B14F-4D97-AF65-F5344CB8AC3E}">
        <p14:creationId xmlns:p14="http://schemas.microsoft.com/office/powerpoint/2010/main" val="28623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4B53-5C18-8665-F69F-720DBD89F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Streamlining </a:t>
            </a:r>
            <a:br>
              <a:rPr lang="en-US"/>
            </a:br>
            <a:r>
              <a:rPr lang="en-US"/>
              <a:t>California’s Housing </a:t>
            </a:r>
            <a:br>
              <a:rPr lang="en-US"/>
            </a:br>
            <a:r>
              <a:rPr lang="en-US"/>
              <a:t>Finance Process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6DE57FE6-D397-8BE1-59A4-77F7B8182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13" y="3451225"/>
            <a:ext cx="7583487" cy="492125"/>
          </a:xfrm>
        </p:spPr>
        <p:txBody>
          <a:bodyPr>
            <a:normAutofit fontScale="92500"/>
          </a:bodyPr>
          <a:lstStyle/>
          <a:p>
            <a:r>
              <a:rPr lang="en-US" b="1"/>
              <a:t>Housing Development and Finance Committee</a:t>
            </a:r>
          </a:p>
        </p:txBody>
      </p:sp>
    </p:spTree>
    <p:extLst>
      <p:ext uri="{BB962C8B-B14F-4D97-AF65-F5344CB8AC3E}">
        <p14:creationId xmlns:p14="http://schemas.microsoft.com/office/powerpoint/2010/main" val="118669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D0A8979D-86FE-0AA4-3915-F9127FF5E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26" y="1059166"/>
            <a:ext cx="8209814" cy="50330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AEC03BF-9650-063C-49CD-965D78D9F40A}"/>
              </a:ext>
            </a:extLst>
          </p:cNvPr>
          <p:cNvSpPr txBox="1">
            <a:spLocks/>
          </p:cNvSpPr>
          <p:nvPr/>
        </p:nvSpPr>
        <p:spPr>
          <a:xfrm>
            <a:off x="787305" y="-418922"/>
            <a:ext cx="10888869" cy="1478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Governor’s budget proposal</a:t>
            </a:r>
          </a:p>
        </p:txBody>
      </p:sp>
    </p:spTree>
    <p:extLst>
      <p:ext uri="{BB962C8B-B14F-4D97-AF65-F5344CB8AC3E}">
        <p14:creationId xmlns:p14="http://schemas.microsoft.com/office/powerpoint/2010/main" val="129018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F2C99-ED0D-7FC8-15CA-295C7C26D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CF6E9F-89C9-7122-DBAD-6F027EDE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119" y="1133476"/>
            <a:ext cx="9443485" cy="1104900"/>
          </a:xfrm>
        </p:spPr>
        <p:txBody>
          <a:bodyPr anchor="t">
            <a:normAutofit/>
          </a:bodyPr>
          <a:lstStyle/>
          <a:p>
            <a:r>
              <a:rPr lang="en-US"/>
              <a:t>So why now?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8E52E-ECF7-5EB7-C820-B6D0BF466368}"/>
              </a:ext>
            </a:extLst>
          </p:cNvPr>
          <p:cNvSpPr txBox="1"/>
          <p:nvPr/>
        </p:nvSpPr>
        <p:spPr>
          <a:xfrm>
            <a:off x="1560549" y="2390775"/>
            <a:ext cx="90135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Two big changes last year: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bg1"/>
                </a:solidFill>
              </a:rPr>
              <a:t>Creating the </a:t>
            </a:r>
            <a:r>
              <a:rPr lang="en-US" sz="2800">
                <a:solidFill>
                  <a:srgbClr val="AEDF25"/>
                </a:solidFill>
              </a:rPr>
              <a:t>Housing Development and Finance Committee</a:t>
            </a:r>
          </a:p>
          <a:p>
            <a:pPr marL="514350" indent="-514350">
              <a:buAutoNum type="arabicPeriod"/>
            </a:pPr>
            <a:r>
              <a:rPr lang="en-US" sz="2800">
                <a:solidFill>
                  <a:srgbClr val="AEDF25"/>
                </a:solidFill>
              </a:rPr>
              <a:t>Increased bond capacity </a:t>
            </a:r>
            <a:r>
              <a:rPr lang="en-US" sz="2800">
                <a:solidFill>
                  <a:schemeClr val="bg1"/>
                </a:solidFill>
              </a:rPr>
              <a:t>from a federal change to the private activity bonds (PABs) financed-by test, dropping the previous 50% requirement to 25%.</a:t>
            </a:r>
          </a:p>
          <a:p>
            <a:pPr marL="514350" indent="-514350">
              <a:buAutoNum type="arabicPeriod"/>
            </a:pPr>
            <a:endParaRPr lang="en-US" sz="28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9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F9161-BB8D-F595-6D31-9D0ABEAB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020D-1D25-987A-FDA0-556E40766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119" y="1133475"/>
            <a:ext cx="9443485" cy="1552575"/>
          </a:xfrm>
        </p:spPr>
        <p:txBody>
          <a:bodyPr anchor="t">
            <a:normAutofit/>
          </a:bodyPr>
          <a:lstStyle/>
          <a:p>
            <a:r>
              <a:rPr lang="en-US"/>
              <a:t>We know </a:t>
            </a:r>
            <a:r>
              <a:rPr lang="en-US">
                <a:solidFill>
                  <a:srgbClr val="AEDF25"/>
                </a:solidFill>
              </a:rPr>
              <a:t>Time is M</a:t>
            </a:r>
            <a:r>
              <a:rPr lang="en-US">
                <a:solidFill>
                  <a:schemeClr val="tx2"/>
                </a:solidFill>
              </a:rPr>
              <a:t>o</a:t>
            </a:r>
            <a:r>
              <a:rPr lang="en-US">
                <a:solidFill>
                  <a:srgbClr val="AEDF25"/>
                </a:solidFill>
              </a:rPr>
              <a:t>ney </a:t>
            </a:r>
            <a:r>
              <a:rPr lang="en-US"/>
              <a:t>for Affordable Housing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66812-B7B0-564B-2C56-68ADC542F08E}"/>
              </a:ext>
            </a:extLst>
          </p:cNvPr>
          <p:cNvSpPr txBox="1"/>
          <p:nvPr/>
        </p:nvSpPr>
        <p:spPr>
          <a:xfrm>
            <a:off x="1140120" y="2800350"/>
            <a:ext cx="9013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Housing projects need a variety of funding sources, each with different timelines and application requirements. This adds years to a project’s timeline, with unsuccessful applications adding even more time. The uncertainty and delays ultimately increase the cost of building housing.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986F3FB-A6C1-97D2-CC4C-C5C8FF681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1017" y="1389519"/>
            <a:ext cx="296406" cy="2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2336"/>
      </p:ext>
    </p:extLst>
  </p:cSld>
  <p:clrMapOvr>
    <a:masterClrMapping/>
  </p:clrMapOvr>
</p:sld>
</file>

<file path=ppt/theme/theme1.xml><?xml version="1.0" encoding="utf-8"?>
<a:theme xmlns:a="http://schemas.openxmlformats.org/drawingml/2006/main" name="CalHFA Main">
  <a:themeElements>
    <a:clrScheme name="CalHFA Colors 2026">
      <a:dk1>
        <a:sysClr val="windowText" lastClr="000000"/>
      </a:dk1>
      <a:lt1>
        <a:sysClr val="window" lastClr="FFFFFF"/>
      </a:lt1>
      <a:dk2>
        <a:srgbClr val="003C71"/>
      </a:dk2>
      <a:lt2>
        <a:srgbClr val="E8E8E8"/>
      </a:lt2>
      <a:accent1>
        <a:srgbClr val="0085CC"/>
      </a:accent1>
      <a:accent2>
        <a:srgbClr val="459BD9"/>
      </a:accent2>
      <a:accent3>
        <a:srgbClr val="DE7C00"/>
      </a:accent3>
      <a:accent4>
        <a:srgbClr val="FF9E1B"/>
      </a:accent4>
      <a:accent5>
        <a:srgbClr val="F46C00"/>
      </a:accent5>
      <a:accent6>
        <a:srgbClr val="FFC232"/>
      </a:accent6>
      <a:hlink>
        <a:srgbClr val="0064A4"/>
      </a:hlink>
      <a:folHlink>
        <a:srgbClr val="003C71"/>
      </a:folHlink>
    </a:clrScheme>
    <a:fontScheme name="Aptos/Aptos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alHFA Additional Layouts">
  <a:themeElements>
    <a:clrScheme name="CalHFA Colors 2026">
      <a:dk1>
        <a:sysClr val="windowText" lastClr="000000"/>
      </a:dk1>
      <a:lt1>
        <a:sysClr val="window" lastClr="FFFFFF"/>
      </a:lt1>
      <a:dk2>
        <a:srgbClr val="003C71"/>
      </a:dk2>
      <a:lt2>
        <a:srgbClr val="E8E8E8"/>
      </a:lt2>
      <a:accent1>
        <a:srgbClr val="0085CC"/>
      </a:accent1>
      <a:accent2>
        <a:srgbClr val="459BD9"/>
      </a:accent2>
      <a:accent3>
        <a:srgbClr val="DE7C00"/>
      </a:accent3>
      <a:accent4>
        <a:srgbClr val="FF9E1B"/>
      </a:accent4>
      <a:accent5>
        <a:srgbClr val="F46C00"/>
      </a:accent5>
      <a:accent6>
        <a:srgbClr val="FFC232"/>
      </a:accent6>
      <a:hlink>
        <a:srgbClr val="0064A4"/>
      </a:hlink>
      <a:folHlink>
        <a:srgbClr val="003C71"/>
      </a:folHlink>
    </a:clrScheme>
    <a:fontScheme name="Aptos/Aptos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bb0b3c66-910b-452a-8491-8f68fa4e87e9" xsi:nil="true"/>
    <Details xmlns="bb0b3c66-910b-452a-8491-8f68fa4e87e9" xsi:nil="true"/>
    <Notes xmlns="bb0b3c66-910b-452a-8491-8f68fa4e87e9" xsi:nil="true"/>
    <MigrationWizIdPermissions xmlns="bb0b3c66-910b-452a-8491-8f68fa4e87e9" xsi:nil="true"/>
    <TaxCatchAll xmlns="d076e5e0-ab74-4706-963f-85f8fb75f8d2" xsi:nil="true"/>
    <lcf76f155ced4ddcb4097134ff3c332f xmlns="bb0b3c66-910b-452a-8491-8f68fa4e87e9">
      <Terms xmlns="http://schemas.microsoft.com/office/infopath/2007/PartnerControls"/>
    </lcf76f155ced4ddcb4097134ff3c332f>
    <MigrationWizIdVersion xmlns="bb0b3c66-910b-452a-8491-8f68fa4e87e9" xsi:nil="true"/>
    <Format xmlns="bb0b3c66-910b-452a-8491-8f68fa4e87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AC926C7A768442A79776D96FCA951B" ma:contentTypeVersion="27" ma:contentTypeDescription="Create a new document." ma:contentTypeScope="" ma:versionID="18cfb581364c79de38e20f4a9ccfe841">
  <xsd:schema xmlns:xsd="http://www.w3.org/2001/XMLSchema" xmlns:xs="http://www.w3.org/2001/XMLSchema" xmlns:p="http://schemas.microsoft.com/office/2006/metadata/properties" xmlns:ns2="bb0b3c66-910b-452a-8491-8f68fa4e87e9" xmlns:ns3="d076e5e0-ab74-4706-963f-85f8fb75f8d2" targetNamespace="http://schemas.microsoft.com/office/2006/metadata/properties" ma:root="true" ma:fieldsID="fb3b6b8ba7cce81e68446c7d52259ac3" ns2:_="" ns3:_="">
    <xsd:import namespace="bb0b3c66-910b-452a-8491-8f68fa4e87e9"/>
    <xsd:import namespace="d076e5e0-ab74-4706-963f-85f8fb75f8d2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Details" minOccurs="0"/>
                <xsd:element ref="ns2:Format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b3c66-910b-452a-8491-8f68fa4e87e9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5b4f159-9b56-463f-96a3-6252ce15e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etails" ma:index="27" nillable="true" ma:displayName="Speaker" ma:format="Dropdown" ma:internalName="Details">
      <xsd:simpleType>
        <xsd:restriction base="dms:Text">
          <xsd:maxLength value="255"/>
        </xsd:restriction>
      </xsd:simpleType>
    </xsd:element>
    <xsd:element name="Format" ma:index="28" nillable="true" ma:displayName="Format" ma:format="Dropdown" ma:internalName="Format">
      <xsd:simpleType>
        <xsd:restriction base="dms:Choice">
          <xsd:enumeration value="Keynote"/>
          <xsd:enumeration value="Panel/Fireside Chat"/>
          <xsd:enumeration value="Remarks"/>
          <xsd:enumeration value="Ground Breaking / Opening"/>
          <xsd:enumeration value="Roundtable/Convening"/>
          <xsd:enumeration value="Virtual Meeting"/>
          <xsd:enumeration value="Press Conference"/>
          <xsd:enumeration value="Award"/>
          <xsd:enumeration value="Video"/>
          <xsd:enumeration value="General Overview"/>
        </xsd:restriction>
      </xsd:simpleType>
    </xsd:element>
    <xsd:element name="Notes" ma:index="29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6e5e0-ab74-4706-963f-85f8fb75f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424cb7a-d9c4-4940-aea6-ad73d27dfe95}" ma:internalName="TaxCatchAll" ma:showField="CatchAllData" ma:web="d076e5e0-ab74-4706-963f-85f8fb75f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433F39-95AA-41BD-B009-9BA5F8BD0501}">
  <ds:schemaRefs>
    <ds:schemaRef ds:uri="http://schemas.microsoft.com/office/2006/metadata/properties"/>
    <ds:schemaRef ds:uri="http://schemas.microsoft.com/office/infopath/2007/PartnerControls"/>
    <ds:schemaRef ds:uri="bb0b3c66-910b-452a-8491-8f68fa4e87e9"/>
    <ds:schemaRef ds:uri="d076e5e0-ab74-4706-963f-85f8fb75f8d2"/>
  </ds:schemaRefs>
</ds:datastoreItem>
</file>

<file path=customXml/itemProps2.xml><?xml version="1.0" encoding="utf-8"?>
<ds:datastoreItem xmlns:ds="http://schemas.openxmlformats.org/officeDocument/2006/customXml" ds:itemID="{344501F3-874D-4B8E-B6E2-24B59AC70A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6936DF-848D-453B-A239-418EAD538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0b3c66-910b-452a-8491-8f68fa4e87e9"/>
    <ds:schemaRef ds:uri="d076e5e0-ab74-4706-963f-85f8fb75f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1316</Words>
  <Application>Microsoft Office PowerPoint</Application>
  <PresentationFormat>Widescreen</PresentationFormat>
  <Paragraphs>182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ExtraBold</vt:lpstr>
      <vt:lpstr>Arial</vt:lpstr>
      <vt:lpstr>Century Gothic</vt:lpstr>
      <vt:lpstr>CalHFA Main</vt:lpstr>
      <vt:lpstr>CalHFA Additional Layouts</vt:lpstr>
      <vt:lpstr>Governor’s 2025 Reorganization: Looking Forward</vt:lpstr>
      <vt:lpstr>PowerPoint Presentation</vt:lpstr>
      <vt:lpstr>Implementation Review: </vt:lpstr>
      <vt:lpstr>PowerPoint Presentation</vt:lpstr>
      <vt:lpstr>Alignment with CHHA &amp; AB 519 Feedback</vt:lpstr>
      <vt:lpstr>Streamlining  California’s Housing  Finance Process</vt:lpstr>
      <vt:lpstr>PowerPoint Presentation</vt:lpstr>
      <vt:lpstr>So why now? </vt:lpstr>
      <vt:lpstr>We know Time is Money for Affordable Housing Projects</vt:lpstr>
      <vt:lpstr>California’s housing finance system today:  Projects seeking state funding</vt:lpstr>
      <vt:lpstr>CURRENT: Multiple Application Process</vt:lpstr>
      <vt:lpstr>CURRENT: What’s already being done? </vt:lpstr>
      <vt:lpstr>CURRENT: Tax-Exempt Private Activity Bond Reservations</vt:lpstr>
      <vt:lpstr>State Subsidy ONLY investments</vt:lpstr>
      <vt:lpstr>PROPOSED: Single Application Process</vt:lpstr>
      <vt:lpstr>PROPOSED: Tax-Exempt Private Activity Bond Reservations</vt:lpstr>
      <vt:lpstr>Transfer of Multi-family Affordable Housing Program Resources &amp; AHSC Modernization</vt:lpstr>
      <vt:lpstr>CURRENT: Affordable Housing Sustainable Communities (AHSC) Program</vt:lpstr>
      <vt:lpstr>PROPOSED: AHSC Housing Allocation</vt:lpstr>
      <vt:lpstr>Questions?</vt:lpstr>
    </vt:vector>
  </TitlesOfParts>
  <Company>California Housing Finance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Tiffany Lee</dc:creator>
  <cp:lastModifiedBy>Griffiths, Timothy</cp:lastModifiedBy>
  <cp:revision>2</cp:revision>
  <dcterms:created xsi:type="dcterms:W3CDTF">2026-02-20T17:13:50Z</dcterms:created>
  <dcterms:modified xsi:type="dcterms:W3CDTF">2026-04-30T23:49:02Z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0x010100C6AC926C7A768442A79776D96FCA951B</vt:lpwstr>
  </property>
</Properties>
</file>