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4"/>
    <p:sldMasterId id="2147483767" r:id="rId5"/>
  </p:sldMasterIdLst>
  <p:notesMasterIdLst>
    <p:notesMasterId r:id="rId14"/>
  </p:notesMasterIdLst>
  <p:handoutMasterIdLst>
    <p:handoutMasterId r:id="rId15"/>
  </p:handoutMasterIdLst>
  <p:sldIdLst>
    <p:sldId id="706" r:id="rId6"/>
    <p:sldId id="640" r:id="rId7"/>
    <p:sldId id="714" r:id="rId8"/>
    <p:sldId id="705" r:id="rId9"/>
    <p:sldId id="709" r:id="rId10"/>
    <p:sldId id="717" r:id="rId11"/>
    <p:sldId id="718" r:id="rId12"/>
    <p:sldId id="719" r:id="rId13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36E427-0D72-21D5-1E00-E18656EF53B7}" name="Baker, Mitchel@HCD" initials="MB" userId="S::Mitchel.Baker@hcd.ca.gov::4d1fa569-02a8-408f-aff9-35bd48e1aece" providerId="AD"/>
  <p188:author id="{77F252E3-5494-F3DF-ED70-BC82FC1A3955}" name="Krause, Kyle@HCD" initials="KK" userId="S::kyle.krause@hcd.ca.gov::0bd4ae4f-033b-4594-8614-ef31bd60ee95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95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D25C1-0883-4AEC-8B25-CF44BB84CA8E}" v="3" dt="2026-04-29T00:48:10.128"/>
    <p1510:client id="{68355320-B447-44D1-ADDA-CBEC5ED6FB40}" v="11" dt="2026-04-28T23:38:06.214"/>
    <p1510:client id="{88FFB3C0-DC0A-42FC-85BE-313D5EE1AE66}" v="20" dt="2026-04-29T23:25:30.6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5DA1DB0-DAB2-4F83-9807-EE944EC319B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83BFD2-F263-471C-A22A-32BE2FCB11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r">
              <a:defRPr sz="1200"/>
            </a:lvl1pPr>
          </a:lstStyle>
          <a:p>
            <a:fld id="{19497EBF-DAB6-44A6-ABA1-E1257FD100C7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C0F42E-1638-4B44-A1A2-E64A2CD09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FFCCB1-B912-4B0D-950A-420DB28AA6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r">
              <a:defRPr sz="1200"/>
            </a:lvl1pPr>
          </a:lstStyle>
          <a:p>
            <a:fld id="{C6AAD54E-29BD-4596-BB11-D03514B8F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23310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58" tIns="48329" rIns="96658" bIns="48329" rtlCol="0"/>
          <a:lstStyle>
            <a:lvl1pPr algn="r">
              <a:defRPr sz="1200"/>
            </a:lvl1pPr>
          </a:lstStyle>
          <a:p>
            <a:fld id="{A45F94BD-868E-4D45-8C0D-B45208EECBB7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6288" y="1200150"/>
            <a:ext cx="576262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8" tIns="48329" rIns="96658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3"/>
          </a:xfrm>
          <a:prstGeom prst="rect">
            <a:avLst/>
          </a:prstGeom>
        </p:spPr>
        <p:txBody>
          <a:bodyPr vert="horz" lIns="96658" tIns="48329" rIns="96658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58" tIns="48329" rIns="96658" bIns="48329" rtlCol="0" anchor="b"/>
          <a:lstStyle>
            <a:lvl1pPr algn="r">
              <a:defRPr sz="1200"/>
            </a:lvl1pPr>
          </a:lstStyle>
          <a:p>
            <a:fld id="{FD00809C-20E2-4939-ADF9-D9C20CEFC7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683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D4B13-4C41-B4A2-4596-69C8AC5F53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98A48B1-12E1-4050-2B04-A190F3E8D65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7CD4475-55B3-F6AC-72FD-C9F83C6E41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8C0D7-2E8D-8D13-1967-FD0BD25DB0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00809C-20E2-4939-ADF9-D9C20CEFC7D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9024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BD8CB-19A9-9BEF-F8CB-07CDE5EC9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C15720E-60CD-009B-C962-BA2DD88766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DBEE7C3-0AA1-4EB1-C518-A1C0BA3BAB0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spcAft>
                <a:spcPts val="1200"/>
              </a:spcAft>
              <a:buClr>
                <a:schemeClr val="tx1"/>
              </a:buClr>
              <a:buNone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0E10594-83F0-0E4F-1130-D1DA73D6E25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00809C-20E2-4939-ADF9-D9C20CEFC7D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79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00809C-20E2-4939-ADF9-D9C20CEFC7D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2552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443A0F-DCA7-406C-2287-079B1957B2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8551CCF-3716-BCFE-C1ED-9B60F200ED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42F82E2-FED4-91B6-30FA-E1FB85E9D8E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spcAft>
                <a:spcPts val="1200"/>
              </a:spcAft>
              <a:buClr>
                <a:schemeClr val="tx1"/>
              </a:buClr>
              <a:buNone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954361-9A87-4B0C-BA61-E0E5CA47C3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00809C-20E2-4939-ADF9-D9C20CEFC7D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3610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8E841C-39CB-9176-DE5A-4C15D93A9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76BCCC-2501-5686-B8B7-180CACC9D8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B70BAAF-8F29-3F09-21BD-9B8E857D33E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spcAft>
                <a:spcPts val="1200"/>
              </a:spcAft>
              <a:buClr>
                <a:schemeClr val="tx1"/>
              </a:buClr>
              <a:buNone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5752FF-C356-5319-F4C0-A982A0244CF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00809C-20E2-4939-ADF9-D9C20CEFC7D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42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78B08-64C1-0D26-D17C-57EBDEE75A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5B6BF61-23FC-8E01-1E5B-AA6B6CE9F5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89C5015-EFD8-3BB8-26EC-A3E276E4E3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spcAft>
                <a:spcPts val="1200"/>
              </a:spcAft>
              <a:buClr>
                <a:schemeClr val="tx1"/>
              </a:buClr>
              <a:buNone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1BE7CE-6B35-0FE5-C7CE-2FD30C9ABD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00809C-20E2-4939-ADF9-D9C20CEFC7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1795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EF6ABF-FD82-731C-69BB-37FD944CB2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A7A3B92-608A-98EB-B848-8B3290A360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10AEAE1-E6B8-768C-45D0-7CF4DCD3771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spcAft>
                <a:spcPts val="1200"/>
              </a:spcAft>
              <a:buClr>
                <a:schemeClr val="tx1"/>
              </a:buClr>
              <a:buNone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E5A3F0-72DD-11A2-1887-184E8C6DE5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00809C-20E2-4939-ADF9-D9C20CEFC7D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965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71374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82049" y="4352214"/>
            <a:ext cx="7227902" cy="1356128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chemeClr val="accent4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BA4942-14D7-4A1A-B882-1392459B01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4904" y="468587"/>
            <a:ext cx="1535709" cy="1542566"/>
          </a:xfrm>
          <a:prstGeom prst="rect">
            <a:avLst/>
          </a:prstGeom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2330D4CD-7136-4DDE-B383-847A21E801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59915" y="4821402"/>
            <a:ext cx="3332085" cy="2036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7889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9B18FB-7542-4EA4-A98F-995D056C73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49296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0D19488-0C6F-4D58-934C-CD8698E38726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44A73D0-B8CD-4BF2-9B0E-6704F7F1D61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8068404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43430E5-8F87-4FBB-A492-BBE9CCCA1D2D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645"/>
            <a:ext cx="10896599" cy="87097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851460"/>
            <a:ext cx="10896599" cy="4325503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6C9EFB-CB28-4CDA-A31F-855DBEF669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2EFDAEB-E84B-4DB9-85F2-6964834E64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85750"/>
            <a:ext cx="11277600" cy="52705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sz="1400" b="1" cap="all" spc="300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8736435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43430E5-8F87-4FBB-A492-BBE9CCCA1D2D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645"/>
            <a:ext cx="10896599" cy="87097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851460"/>
            <a:ext cx="10896599" cy="4325503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6C9EFB-CB28-4CDA-A31F-855DBEF669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2EFDAEB-E84B-4DB9-85F2-6964834E64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85750"/>
            <a:ext cx="11277600" cy="52705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sz="1400" b="1" cap="all" spc="300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7018083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43430E5-8F87-4FBB-A492-BBE9CCCA1D2D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645"/>
            <a:ext cx="10896599" cy="87097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851460"/>
            <a:ext cx="10896599" cy="4325503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6C9EFB-CB28-4CDA-A31F-855DBEF669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2EFDAEB-E84B-4DB9-85F2-6964834E64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85750"/>
            <a:ext cx="11277600" cy="52705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sz="1400" b="1" cap="all" spc="300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37403721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2340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4805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 b="1">
                <a:solidFill>
                  <a:srgbClr val="0070C0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3BA4942-14D7-4A1A-B882-1392459B010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9422" y="230677"/>
            <a:ext cx="1339530" cy="1345511"/>
          </a:xfrm>
          <a:prstGeom prst="rect">
            <a:avLst/>
          </a:prstGeom>
          <a:effectLst/>
        </p:spPr>
      </p:pic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2330D4CD-7136-4DDE-B383-847A21E8011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111" y="4592320"/>
            <a:ext cx="3706889" cy="226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332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645"/>
            <a:ext cx="10896599" cy="87097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851460"/>
            <a:ext cx="10896599" cy="4325503"/>
          </a:xfrm>
        </p:spPr>
        <p:txBody>
          <a:bodyPr/>
          <a:lstStyle>
            <a:lvl1pPr>
              <a:buClr>
                <a:schemeClr val="tx2"/>
              </a:buClr>
              <a:defRPr/>
            </a:lvl1pPr>
            <a:lvl2pPr>
              <a:buClr>
                <a:schemeClr val="tx2"/>
              </a:buClr>
              <a:defRPr/>
            </a:lvl2pPr>
            <a:lvl3pPr>
              <a:buClr>
                <a:schemeClr val="tx2"/>
              </a:buClr>
              <a:defRPr/>
            </a:lvl3pPr>
            <a:lvl4pPr>
              <a:buClr>
                <a:schemeClr val="tx2"/>
              </a:buClr>
              <a:defRPr/>
            </a:lvl4pPr>
            <a:lvl5pPr>
              <a:buClr>
                <a:schemeClr val="tx2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6C9EFB-CB28-4CDA-A31F-855DBEF669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2EFDAEB-E84B-4DB9-85F2-6964834E64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85750"/>
            <a:ext cx="11277600" cy="52705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sz="1400" b="1" cap="all" spc="300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41598329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rgbClr val="0070C0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94FC6BFB-3A21-4760-8820-7F5A26C290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111" y="4592320"/>
            <a:ext cx="3706889" cy="226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3335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59321F-9BA7-41D4-8626-607A00353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807044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AEB5EA-E518-4CE1-B53A-E3FB723CD0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7299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43430E5-8F87-4FBB-A492-BBE9CCCA1D2D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96645"/>
            <a:ext cx="10896599" cy="870970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851460"/>
            <a:ext cx="10896599" cy="4325503"/>
          </a:xfrm>
        </p:spPr>
        <p:txBody>
          <a:bodyPr/>
          <a:lstStyle>
            <a:lvl1pPr>
              <a:buClr>
                <a:schemeClr val="accent4"/>
              </a:buClr>
              <a:defRPr/>
            </a:lvl1pPr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66C9EFB-CB28-4CDA-A31F-855DBEF669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C2EFDAEB-E84B-4DB9-85F2-6964834E641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285750"/>
            <a:ext cx="11277600" cy="52705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sz="1400" b="1" cap="all" spc="300" baseline="0">
                <a:solidFill>
                  <a:schemeClr val="accent3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ADD SECTION HEADER</a:t>
            </a:r>
          </a:p>
        </p:txBody>
      </p:sp>
    </p:spTree>
    <p:extLst>
      <p:ext uri="{BB962C8B-B14F-4D97-AF65-F5344CB8AC3E}">
        <p14:creationId xmlns:p14="http://schemas.microsoft.com/office/powerpoint/2010/main" val="653998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6FB16C-20D9-4D5E-A18A-17E6B36701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91850497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919502-882F-44F1-A8DF-71DBF56164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9075896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F1FC49-89E5-4922-B9D8-9160E99857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1680321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35BDAD-C547-4DFA-BD2E-C8154D00B0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5917035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19B18FB-7542-4EA4-A98F-995D056C734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151480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800" b="1">
                <a:solidFill>
                  <a:schemeClr val="accent4"/>
                </a:solidFill>
                <a:latin typeface="+mj-lt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 descr="A picture containing logo&#10;&#10;Description automatically generated">
            <a:extLst>
              <a:ext uri="{FF2B5EF4-FFF2-40B4-BE49-F238E27FC236}">
                <a16:creationId xmlns:a16="http://schemas.microsoft.com/office/drawing/2014/main" id="{94FC6BFB-3A21-4760-8820-7F5A26C2908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5111" y="4592320"/>
            <a:ext cx="3706889" cy="2265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73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D608246-C917-4158-B328-BB1347AAEEA6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C59321F-9BA7-41D4-8626-607A00353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7621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098BFE7-A21A-4DB0-A72E-0499212703B1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2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2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8AEB5EA-E518-4CE1-B53A-E3FB723CD0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020655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27A7546-0DB0-4AF9-873B-FCE1F77FC6E5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6FB16C-20D9-4D5E-A18A-17E6B36701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61230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DE26E7E-E1C1-46FF-838A-0D33CF22754E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6919502-882F-44F1-A8DF-71DBF561640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209617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94C21CD-B1F5-4A73-BD04-9A5B84E5296B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8F1FC49-89E5-4922-B9D8-9160E99857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89494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35BDAD-C547-4DFA-BD2E-C8154D00B0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5000"/>
          </a:blip>
          <a:stretch>
            <a:fillRect/>
          </a:stretch>
        </p:blipFill>
        <p:spPr>
          <a:xfrm>
            <a:off x="10801290" y="5719817"/>
            <a:ext cx="1105019" cy="1109953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6529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1946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6" r:id="rId1"/>
    <p:sldLayoutId id="2147483747" r:id="rId2"/>
    <p:sldLayoutId id="2147483748" r:id="rId3"/>
    <p:sldLayoutId id="2147483749" r:id="rId4"/>
    <p:sldLayoutId id="2147483750" r:id="rId5"/>
    <p:sldLayoutId id="2147483751" r:id="rId6"/>
    <p:sldLayoutId id="2147483752" r:id="rId7"/>
    <p:sldLayoutId id="2147483753" r:id="rId8"/>
    <p:sldLayoutId id="2147483754" r:id="rId9"/>
    <p:sldLayoutId id="2147483755" r:id="rId10"/>
    <p:sldLayoutId id="2147483778" r:id="rId11"/>
    <p:sldLayoutId id="2147483817" r:id="rId12"/>
    <p:sldLayoutId id="2147483830" r:id="rId13"/>
    <p:sldLayoutId id="2147483843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D24897D-EA54-432D-A0EC-E92648095A59}"/>
              </a:ext>
            </a:extLst>
          </p:cNvPr>
          <p:cNvCxnSpPr>
            <a:cxnSpLocks/>
          </p:cNvCxnSpPr>
          <p:nvPr userDrawn="1"/>
        </p:nvCxnSpPr>
        <p:spPr>
          <a:xfrm>
            <a:off x="-304800" y="6461443"/>
            <a:ext cx="12801600" cy="0"/>
          </a:xfrm>
          <a:prstGeom prst="line">
            <a:avLst/>
          </a:prstGeom>
          <a:ln w="38100" cmpd="sng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277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FE139-DD72-794E-1036-D0D332F7CA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>
                <a:latin typeface="Arial"/>
                <a:cs typeface="Arial"/>
              </a:rPr>
              <a:t>Senate Budget Subcommittee No. 4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State Administration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April 30, 2026</a:t>
            </a:r>
            <a:br>
              <a:rPr lang="en-US" dirty="0">
                <a:latin typeface="Arial"/>
                <a:cs typeface="Arial"/>
              </a:rPr>
            </a:br>
            <a:br>
              <a:rPr lang="en-US">
                <a:latin typeface="Arial"/>
                <a:cs typeface="Arial"/>
              </a:rPr>
            </a:br>
            <a:r>
              <a:rPr lang="en-US">
                <a:latin typeface="Arial"/>
                <a:cs typeface="Arial"/>
              </a:rPr>
              <a:t>2240 </a:t>
            </a:r>
            <a:r>
              <a:rPr lang="en-US" dirty="0">
                <a:latin typeface="Arial"/>
                <a:cs typeface="Arial"/>
              </a:rPr>
              <a:t>- Department of Housing and Community Development</a:t>
            </a:r>
            <a:br>
              <a:rPr lang="en-US" dirty="0">
                <a:latin typeface="Arial"/>
                <a:cs typeface="Arial"/>
              </a:rPr>
            </a:br>
            <a:br>
              <a:rPr lang="en-US" dirty="0">
                <a:latin typeface="Arial"/>
                <a:cs typeface="Arial"/>
              </a:rPr>
            </a:br>
            <a:r>
              <a:rPr lang="en-US" u="sng" dirty="0">
                <a:latin typeface="Arial"/>
                <a:cs typeface="Arial"/>
              </a:rPr>
              <a:t>Item 5 - Codes and Standards Fee Adjustments</a:t>
            </a:r>
            <a:br>
              <a:rPr lang="en-US" dirty="0">
                <a:latin typeface="Arial"/>
                <a:cs typeface="Arial"/>
              </a:rPr>
            </a:b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Kyle Krause, Deputy Director</a:t>
            </a:r>
            <a:br>
              <a:rPr lang="en-US" dirty="0">
                <a:latin typeface="Arial"/>
                <a:cs typeface="Arial"/>
              </a:rPr>
            </a:br>
            <a:r>
              <a:rPr lang="en-US" dirty="0">
                <a:latin typeface="Arial"/>
                <a:cs typeface="Arial"/>
              </a:rPr>
              <a:t>   Matt Schueller, Chief Operating Officer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147B81-F5D0-C591-58A2-156FF9BA627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353798" y="285750"/>
            <a:ext cx="381001" cy="527050"/>
          </a:xfrm>
        </p:spPr>
        <p:txBody>
          <a:bodyPr>
            <a:normAutofit/>
          </a:bodyPr>
          <a:lstStyle/>
          <a:p>
            <a:fld id="{2C25AE09-5516-4C59-9C04-C34524817D3D}" type="slidenum">
              <a:rPr lang="en-US" sz="2800" smtClean="0">
                <a:solidFill>
                  <a:schemeClr val="tx1"/>
                </a:solidFill>
              </a:rPr>
              <a:t>1</a:t>
            </a:fld>
            <a:endParaRPr 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952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29988-D1A7-A1B8-05AD-07E8449A7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35257-D9BB-B650-AC7E-2661D52AB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7013" y="1598730"/>
            <a:ext cx="11567785" cy="4804635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spcAft>
                <a:spcPts val="1200"/>
              </a:spcAft>
              <a:buClrTx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HCD protects the safety and stability of residents living in manufactured homes and in more than </a:t>
            </a: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4,300 mobilehome parks through: </a:t>
            </a:r>
          </a:p>
          <a:p>
            <a:pPr lvl="1">
              <a:spcAft>
                <a:spcPts val="1200"/>
              </a:spcAft>
              <a:buClrTx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Maintenance inspections, identifying </a:t>
            </a:r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10,000 violations</a:t>
            </a: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 each year. </a:t>
            </a:r>
          </a:p>
          <a:p>
            <a:pPr lvl="1">
              <a:spcAft>
                <a:spcPts val="1200"/>
              </a:spcAft>
              <a:buClrTx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Annually investigating about 3,600 complaints</a:t>
            </a:r>
          </a:p>
          <a:p>
            <a:pPr lvl="1">
              <a:spcAft>
                <a:spcPts val="1200"/>
              </a:spcAft>
              <a:buClrTx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Assisting communities through more than 9,500 phone calls to the Mobilehome Assistance Center</a:t>
            </a:r>
          </a:p>
          <a:p>
            <a:pPr lvl="1">
              <a:spcAft>
                <a:spcPts val="1200"/>
              </a:spcAft>
              <a:buClrTx/>
            </a:pPr>
            <a:r>
              <a:rPr lang="en-US" sz="2400">
                <a:latin typeface="Arial" panose="020B0604020202020204" pitchFamily="34" charset="0"/>
                <a:cs typeface="Arial" panose="020B0604020202020204" pitchFamily="34" charset="0"/>
              </a:rPr>
              <a:t>Facilitating and safeguarding sale and ownership through processing registration and titling and licensing mobilehome dealers and salespersons</a:t>
            </a:r>
          </a:p>
          <a:p>
            <a:pPr marL="457200" lvl="1" indent="0">
              <a:spcAft>
                <a:spcPts val="1200"/>
              </a:spcAft>
              <a:buClrTx/>
              <a:buNone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ClrTx/>
            </a:pPr>
            <a:endParaRPr lang="en-US"/>
          </a:p>
          <a:p>
            <a:pPr>
              <a:spcAft>
                <a:spcPts val="1200"/>
              </a:spcAft>
              <a:buClrTx/>
            </a:pPr>
            <a:endParaRPr lang="en-US"/>
          </a:p>
          <a:p>
            <a:pPr>
              <a:spcAft>
                <a:spcPts val="1200"/>
              </a:spcAft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6119684-0D71-C6CE-C068-B8DE2E349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377315"/>
            <a:ext cx="11508827" cy="87097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Strengthening Housing Safety through Statewide Monitoring</a:t>
            </a:r>
            <a:endParaRPr lang="en-US" cap="al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C88F794-5EB2-402D-211E-33051DEE2F5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353798" y="285750"/>
            <a:ext cx="381001" cy="527050"/>
          </a:xfrm>
        </p:spPr>
        <p:txBody>
          <a:bodyPr>
            <a:normAutofit/>
          </a:bodyPr>
          <a:lstStyle/>
          <a:p>
            <a:fld id="{2C25AE09-5516-4C59-9C04-C34524817D3D}" type="slidenum">
              <a:rPr lang="en-US" sz="2800" smtClean="0">
                <a:solidFill>
                  <a:schemeClr val="tx1"/>
                </a:solidFill>
              </a:rPr>
              <a:t>2</a:t>
            </a:fld>
            <a:endParaRPr 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206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EAE6E9-EB29-E180-5E9E-50F1DE5238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7C518-42E2-B53F-B5DA-1AD0900C4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1" y="285750"/>
            <a:ext cx="11508827" cy="870970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Strengthening Housing Safety through Statewide Monitoring</a:t>
            </a:r>
            <a:endParaRPr lang="en-US" cap="all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6B03194-4223-9427-B6C9-F2A5F95F3685}"/>
              </a:ext>
            </a:extLst>
          </p:cNvPr>
          <p:cNvSpPr txBox="1">
            <a:spLocks/>
          </p:cNvSpPr>
          <p:nvPr/>
        </p:nvSpPr>
        <p:spPr>
          <a:xfrm>
            <a:off x="453219" y="1806103"/>
            <a:ext cx="11101964" cy="416237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ClrTx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HCD helps ensure healthy, safe, and dignified living conditions for workers by permitting and conducting </a:t>
            </a:r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1,000 employee housing facility inspections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each year.</a:t>
            </a:r>
          </a:p>
          <a:p>
            <a:pPr>
              <a:spcAft>
                <a:spcPts val="1200"/>
              </a:spcAft>
              <a:buClrTx/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Certifying and overseeing third-party inspectors for manufactured and factory-built housing </a:t>
            </a:r>
          </a:p>
          <a:p>
            <a:pPr>
              <a:spcAft>
                <a:spcPts val="1200"/>
              </a:spcAft>
              <a:buClrTx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ClrTx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ClrTx/>
            </a:pPr>
            <a:endParaRPr lang="en-US">
              <a:latin typeface="Abadi"/>
              <a:cs typeface="Arial" panose="020B0604020202020204" pitchFamily="34" charset="0"/>
            </a:endParaRPr>
          </a:p>
          <a:p>
            <a:pPr marL="0" indent="0" algn="ctr">
              <a:spcAft>
                <a:spcPts val="1200"/>
              </a:spcAft>
              <a:buNone/>
            </a:pPr>
            <a:endParaRPr lang="en-US" sz="2800" i="1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8CC2617A-CE76-05E5-1498-A461300E2C6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353798" y="285750"/>
            <a:ext cx="381001" cy="527050"/>
          </a:xfrm>
        </p:spPr>
        <p:txBody>
          <a:bodyPr>
            <a:normAutofit/>
          </a:bodyPr>
          <a:lstStyle/>
          <a:p>
            <a:fld id="{2C25AE09-5516-4C59-9C04-C34524817D3D}" type="slidenum">
              <a:rPr lang="en-US" sz="2800" smtClean="0">
                <a:solidFill>
                  <a:schemeClr val="tx1"/>
                </a:solidFill>
              </a:rPr>
              <a:t>3</a:t>
            </a:fld>
            <a:endParaRPr 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179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2E4467A-894F-411D-1E14-5D3C67B352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708598"/>
              </p:ext>
            </p:extLst>
          </p:nvPr>
        </p:nvGraphicFramePr>
        <p:xfrm>
          <a:off x="758519" y="968740"/>
          <a:ext cx="10424160" cy="5372090"/>
        </p:xfrm>
        <a:graphic>
          <a:graphicData uri="http://schemas.openxmlformats.org/drawingml/2006/table">
            <a:tbl>
              <a:tblPr firstRow="1" bandRow="1">
                <a:tableStyleId>{8EC20E35-A176-4012-BC5E-935CFFF8708E}</a:tableStyleId>
              </a:tblPr>
              <a:tblGrid>
                <a:gridCol w="1436707">
                  <a:extLst>
                    <a:ext uri="{9D8B030D-6E8A-4147-A177-3AD203B41FA5}">
                      <a16:colId xmlns:a16="http://schemas.microsoft.com/office/drawing/2014/main" val="1480253609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01042573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899999448"/>
                    </a:ext>
                  </a:extLst>
                </a:gridCol>
                <a:gridCol w="1041400">
                  <a:extLst>
                    <a:ext uri="{9D8B030D-6E8A-4147-A177-3AD203B41FA5}">
                      <a16:colId xmlns:a16="http://schemas.microsoft.com/office/drawing/2014/main" val="16214553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3811743564"/>
                    </a:ext>
                  </a:extLst>
                </a:gridCol>
                <a:gridCol w="1938953">
                  <a:extLst>
                    <a:ext uri="{9D8B030D-6E8A-4147-A177-3AD203B41FA5}">
                      <a16:colId xmlns:a16="http://schemas.microsoft.com/office/drawing/2014/main" val="3903804460"/>
                    </a:ext>
                  </a:extLst>
                </a:gridCol>
              </a:tblGrid>
              <a:tr h="66263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HSC Section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 Description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Paid By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Fund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Current Fee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Fee Last Increased</a:t>
                      </a: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793339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18114(a)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Registration - MH and CM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648 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$23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144904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18114(c)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Registration - Floating Homes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648 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$42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52727244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18502(c)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Park Permit to Operate - Lot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$7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1675076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18502(c)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Park Permit to Operate 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$140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115514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18502(c)(2)(A)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Mobilehome Park Maintenance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Park/Unit Owner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9689541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18502(d)(e)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Change of Park Name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249029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18551(a)(1)(F)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433A 18551 Permanent Foundation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$11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1989 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70033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18555(b)(4)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433C 18555 Conversion to Real Prop.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$22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1998 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785624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18870.2(c)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SOP Temp Annual Permit to Operate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2004 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6014903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18870.2(c)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SOP Temp Annual Permit to Operate - Lot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2004 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77420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18870.2(e)(f)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SOP Change of Park Name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Park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$10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2004 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8331689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18114(e)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Registration Penalty - MH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648 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$3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1991 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122976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18116(c)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Annual Registration Penalty - CM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648 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$50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1991 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605779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18116(d)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Vehicle License Penalty - CM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648 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$200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1991 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9151957"/>
                  </a:ext>
                </a:extLst>
              </a:tr>
              <a:tr h="313964"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18080.5(f)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Disposal Processing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Unit Owner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648 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$45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477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2017 </a:t>
                      </a:r>
                      <a:endParaRPr lang="en-US" sz="3600" b="0" i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19354" marR="19354" marT="9678" marB="967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136651"/>
                  </a:ext>
                </a:extLst>
              </a:tr>
            </a:tbl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CC67311C-8FAB-6459-4C4D-B92C104DC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893" y="-68338"/>
            <a:ext cx="10363577" cy="12352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kern="1200" cap="all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Statutory Fees (Funds 0245 &amp; 0648)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58BF87F-413B-9599-1BC8-5BE68B241C1B}"/>
              </a:ext>
            </a:extLst>
          </p:cNvPr>
          <p:cNvSpPr txBox="1">
            <a:spLocks/>
          </p:cNvSpPr>
          <p:nvPr/>
        </p:nvSpPr>
        <p:spPr>
          <a:xfrm>
            <a:off x="11353798" y="285750"/>
            <a:ext cx="381001" cy="5270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400" b="1" kern="1200" cap="all" spc="3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C25AE09-5516-4C59-9C04-C34524817D3D}" type="slidenum">
              <a:rPr lang="en-US" sz="2800" smtClean="0">
                <a:solidFill>
                  <a:schemeClr val="tx1"/>
                </a:solidFill>
              </a:rPr>
              <a:pPr/>
              <a:t>4</a:t>
            </a:fld>
            <a:endParaRPr 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2988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986E90-83FB-1FD4-EF45-F7CCEAC749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4CB2EB5F-48BE-B309-4695-192B3017A034}"/>
              </a:ext>
            </a:extLst>
          </p:cNvPr>
          <p:cNvSpPr txBox="1">
            <a:spLocks/>
          </p:cNvSpPr>
          <p:nvPr/>
        </p:nvSpPr>
        <p:spPr>
          <a:xfrm>
            <a:off x="207505" y="1556426"/>
            <a:ext cx="11776989" cy="4317224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200"/>
              </a:spcAft>
              <a:buClr>
                <a:schemeClr val="tx1"/>
              </a:buClr>
            </a:pPr>
            <a:r>
              <a:rPr lang="en-US" sz="8600">
                <a:latin typeface="Arial" panose="020B0604020202020204" pitchFamily="34" charset="0"/>
                <a:cs typeface="Arial" panose="020B0604020202020204" pitchFamily="34" charset="0"/>
              </a:rPr>
              <a:t>Starting in BY 29/30, this program will face a $3.2M fiscal deficit.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tx1"/>
              </a:buClr>
            </a:pPr>
            <a:r>
              <a:rPr lang="en-US" sz="8600">
                <a:latin typeface="Arial" panose="020B0604020202020204" pitchFamily="34" charset="0"/>
                <a:cs typeface="Arial" panose="020B0604020202020204" pitchFamily="34" charset="0"/>
              </a:rPr>
              <a:t>Without changes in the fee structure, the deficit will continue to grow: $13.2M the following year, and increasing. 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tx1"/>
              </a:buClr>
            </a:pPr>
            <a:r>
              <a:rPr lang="en-US" sz="8600">
                <a:latin typeface="Arial" panose="020B0604020202020204" pitchFamily="34" charset="0"/>
                <a:cs typeface="Arial" panose="020B0604020202020204" pitchFamily="34" charset="0"/>
              </a:rPr>
              <a:t>If the fees are not adjusted, essential services to ensure minimum health and safety standards, investigate unsafe conditions, and take enforcement action would be in jeopardy. </a:t>
            </a:r>
          </a:p>
          <a:p>
            <a:pPr>
              <a:spcAft>
                <a:spcPts val="1200"/>
              </a:spcAft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070987-BED0-911E-73B0-B94F243C5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924" y="380656"/>
            <a:ext cx="10896599" cy="870970"/>
          </a:xfrm>
        </p:spPr>
        <p:txBody>
          <a:bodyPr/>
          <a:lstStyle/>
          <a:p>
            <a:r>
              <a:rPr lang="en-US"/>
              <a:t>Fiscal Deficit: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9F8945A1-163F-72F3-B549-4FF701F88BE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" y="285750"/>
            <a:ext cx="11277600" cy="307582"/>
          </a:xfrm>
        </p:spPr>
        <p:txBody>
          <a:bodyPr>
            <a:normAutofit fontScale="70000" lnSpcReduction="20000"/>
          </a:bodyPr>
          <a:lstStyle/>
          <a:p>
            <a:pPr algn="r"/>
            <a:fld id="{2C25AE09-5516-4C59-9C04-C34524817D3D}" type="slidenum">
              <a:rPr lang="en-US" sz="2800" smtClean="0">
                <a:solidFill>
                  <a:schemeClr val="tx1"/>
                </a:solidFill>
              </a:rPr>
              <a:pPr algn="r"/>
              <a:t>5</a:t>
            </a:fld>
            <a:endParaRPr 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155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A6FAF2-8B55-10BD-0856-D4E385AC6C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D375883-142E-DFD5-079D-6B72AEC8B1CD}"/>
              </a:ext>
            </a:extLst>
          </p:cNvPr>
          <p:cNvSpPr txBox="1">
            <a:spLocks/>
          </p:cNvSpPr>
          <p:nvPr/>
        </p:nvSpPr>
        <p:spPr>
          <a:xfrm>
            <a:off x="387905" y="1381125"/>
            <a:ext cx="11156393" cy="480261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>
              <a:lnSpc>
                <a:spcPct val="100000"/>
              </a:lnSpc>
              <a:buNone/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Provide HCD authority to make fee adjustments consistent with the Consumer Price Index, </a:t>
            </a:r>
            <a:r>
              <a:rPr lang="en-US" sz="3000" i="1">
                <a:latin typeface="Arial" panose="020B0604020202020204" pitchFamily="34" charset="0"/>
                <a:cs typeface="Arial" panose="020B0604020202020204" pitchFamily="34" charset="0"/>
              </a:rPr>
              <a:t>if necessary. </a:t>
            </a:r>
          </a:p>
          <a:p>
            <a:pPr marL="0" lvl="0" indent="0">
              <a:lnSpc>
                <a:spcPct val="100000"/>
              </a:lnSpc>
              <a:buNone/>
            </a:pPr>
            <a:endParaRPr lang="en-US" sz="2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The fee adjustments will </a:t>
            </a:r>
            <a:r>
              <a:rPr lang="en-US" sz="2600" b="1">
                <a:latin typeface="Arial" panose="020B0604020202020204" pitchFamily="34" charset="0"/>
                <a:cs typeface="Arial" panose="020B0604020202020204" pitchFamily="34" charset="0"/>
              </a:rPr>
              <a:t>not </a:t>
            </a: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be automatic but will allow HDC to evaluate need. HCD will only make adjustments if they are necessary to cover the costs of providing required services.</a:t>
            </a:r>
          </a:p>
          <a:p>
            <a:pPr lvl="0">
              <a:lnSpc>
                <a:spcPct val="100000"/>
              </a:lnSpc>
            </a:pPr>
            <a:r>
              <a:rPr lang="en-US" sz="2600" b="1">
                <a:latin typeface="Arial" panose="020B0604020202020204" pitchFamily="34" charset="0"/>
                <a:cs typeface="Arial" panose="020B0604020202020204" pitchFamily="34" charset="0"/>
              </a:rPr>
              <a:t>For fees set in statute</a:t>
            </a: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, will allow HCD to make administrative fee adjustments consistent with the Consumer Price Index (or CPI), starting July 1, 2026, and each year thereafter. CPI generally runs at about 2-4%. </a:t>
            </a:r>
          </a:p>
          <a:p>
            <a:pPr>
              <a:lnSpc>
                <a:spcPct val="100000"/>
              </a:lnSpc>
              <a:spcAft>
                <a:spcPts val="1200"/>
              </a:spcAft>
              <a:buClr>
                <a:schemeClr val="tx1"/>
              </a:buClr>
            </a:pPr>
            <a:r>
              <a:rPr lang="en-US" sz="2600" b="1">
                <a:latin typeface="Arial" panose="020B0604020202020204" pitchFamily="34" charset="0"/>
                <a:cs typeface="Arial" panose="020B0604020202020204" pitchFamily="34" charset="0"/>
              </a:rPr>
              <a:t>For fees established in regulations</a:t>
            </a:r>
            <a:r>
              <a:rPr lang="en-US" sz="2600">
                <a:latin typeface="Arial" panose="020B0604020202020204" pitchFamily="34" charset="0"/>
                <a:cs typeface="Arial" panose="020B0604020202020204" pitchFamily="34" charset="0"/>
              </a:rPr>
              <a:t>, will allow HCD to adjust fees by CPI, starting July 1, 2026, and each year thereafter, using an existing streamlined regulatory process from the Office of Administrative Law (OAL).</a:t>
            </a:r>
            <a:r>
              <a:rPr lang="en-US" sz="26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endParaRPr lang="en-US" sz="2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Clr>
                <a:schemeClr val="tx1"/>
              </a:buClr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51E31F-218F-2F58-0595-C3E4E5EAF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05" y="285750"/>
            <a:ext cx="10896599" cy="870970"/>
          </a:xfrm>
        </p:spPr>
        <p:txBody>
          <a:bodyPr/>
          <a:lstStyle/>
          <a:p>
            <a:r>
              <a:rPr lang="en-US"/>
              <a:t>Proposed Changes: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1F3B1D1-67A5-509D-04C8-22AC360FBA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pPr algn="r"/>
            <a:fld id="{2C25AE09-5516-4C59-9C04-C34524817D3D}" type="slidenum">
              <a:rPr lang="en-US" sz="2800" smtClean="0">
                <a:solidFill>
                  <a:schemeClr val="tx1"/>
                </a:solidFill>
              </a:rPr>
              <a:pPr algn="r"/>
              <a:t>6</a:t>
            </a:fld>
            <a:endParaRPr lang="en-US" sz="28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5326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0FB8D1-9E5B-C363-CBE5-1C47558E5A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32A8C70-58D9-3737-D9E1-11DD4D1509ED}"/>
              </a:ext>
            </a:extLst>
          </p:cNvPr>
          <p:cNvSpPr txBox="1">
            <a:spLocks/>
          </p:cNvSpPr>
          <p:nvPr/>
        </p:nvSpPr>
        <p:spPr>
          <a:xfrm>
            <a:off x="279048" y="1783404"/>
            <a:ext cx="11156393" cy="404791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  <a:buClr>
                <a:schemeClr val="tx1"/>
              </a:buClr>
            </a:pP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The proposal would increase some fees up to the next whole dollar.</a:t>
            </a:r>
          </a:p>
          <a:p>
            <a:pPr lvl="1">
              <a:spcAft>
                <a:spcPts val="1200"/>
              </a:spcAft>
              <a:buClr>
                <a:schemeClr val="tx1"/>
              </a:buCl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Statutory and regulatory fees are currently fixed, whole dollar amounts and cash is accepted for fee collection. </a:t>
            </a:r>
          </a:p>
          <a:p>
            <a:pPr lvl="1">
              <a:spcAft>
                <a:spcPts val="1200"/>
              </a:spcAft>
              <a:buClr>
                <a:schemeClr val="tx1"/>
              </a:buCl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CPI increases are small enough that they would prevent HCD from increasing smaller fees (approximately $16.60 or less if CPI is at 3%) if fees are increased only to nearest whole dollar. </a:t>
            </a:r>
          </a:p>
          <a:p>
            <a:pPr lvl="1">
              <a:spcAft>
                <a:spcPts val="1200"/>
              </a:spcAft>
              <a:buClr>
                <a:schemeClr val="tx1"/>
              </a:buCl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Fee increases up to the next dollar will allow HCD to make incremental increases to fees such as the $4.00 per lot park maintenance fee that has remained unchanged since being established in 1990.</a:t>
            </a:r>
          </a:p>
          <a:p>
            <a:pPr marL="0" lvl="0" indent="0">
              <a:buNone/>
            </a:pPr>
            <a:endParaRPr lang="en-US" sz="2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Clr>
                <a:schemeClr val="tx1"/>
              </a:buClr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C7D93EE-4348-5CAC-45AF-9B32A0DF160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353798" y="285750"/>
            <a:ext cx="381001" cy="527050"/>
          </a:xfrm>
        </p:spPr>
        <p:txBody>
          <a:bodyPr>
            <a:normAutofit/>
          </a:bodyPr>
          <a:lstStyle/>
          <a:p>
            <a:fld id="{2C25AE09-5516-4C59-9C04-C34524817D3D}" type="slidenum">
              <a:rPr lang="en-US" sz="2800" smtClean="0">
                <a:solidFill>
                  <a:schemeClr val="tx1"/>
                </a:solidFill>
              </a:rPr>
              <a:t>7</a:t>
            </a:fld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5507995-7F87-518D-F89C-1999F6F4B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905" y="285750"/>
            <a:ext cx="10896599" cy="870970"/>
          </a:xfrm>
        </p:spPr>
        <p:txBody>
          <a:bodyPr/>
          <a:lstStyle/>
          <a:p>
            <a:r>
              <a:rPr lang="en-US"/>
              <a:t>Proposed Changes:</a:t>
            </a:r>
          </a:p>
        </p:txBody>
      </p:sp>
    </p:spTree>
    <p:extLst>
      <p:ext uri="{BB962C8B-B14F-4D97-AF65-F5344CB8AC3E}">
        <p14:creationId xmlns:p14="http://schemas.microsoft.com/office/powerpoint/2010/main" val="28612293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FB91B-7AFE-57CB-6820-FBC06ABE99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64A16DA-7B7F-D584-A670-F04EDDF1AC4D}"/>
              </a:ext>
            </a:extLst>
          </p:cNvPr>
          <p:cNvSpPr txBox="1">
            <a:spLocks/>
          </p:cNvSpPr>
          <p:nvPr/>
        </p:nvSpPr>
        <p:spPr>
          <a:xfrm>
            <a:off x="197405" y="1952625"/>
            <a:ext cx="11156393" cy="421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tx2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>
              <a:spcAft>
                <a:spcPts val="1200"/>
              </a:spcAft>
              <a:buClr>
                <a:schemeClr val="tx1"/>
              </a:buCl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HCD has estimated the impact of CPI to increased annual recurring fees </a:t>
            </a:r>
            <a:r>
              <a:rPr lang="en-US" b="1">
                <a:latin typeface="Arial" panose="020B0604020202020204" pitchFamily="34" charset="0"/>
                <a:cs typeface="Arial" panose="020B0604020202020204" pitchFamily="34" charset="0"/>
              </a:rPr>
              <a:t>for an average size mobilehome park in California. (approximately 85 lots)</a:t>
            </a:r>
          </a:p>
          <a:p>
            <a:pPr lvl="1">
              <a:spcAft>
                <a:spcPts val="1200"/>
              </a:spcAft>
              <a:buClr>
                <a:schemeClr val="tx1"/>
              </a:buCl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The increase in recurring fees to park owners is estimated to be $217.50 per year.</a:t>
            </a:r>
          </a:p>
          <a:p>
            <a:pPr lvl="1">
              <a:spcAft>
                <a:spcPts val="1200"/>
              </a:spcAft>
              <a:buClr>
                <a:schemeClr val="tx1"/>
              </a:buClr>
            </a:pPr>
            <a:r>
              <a:rPr lang="en-US">
                <a:latin typeface="Arial" panose="020B0604020202020204" pitchFamily="34" charset="0"/>
                <a:cs typeface="Arial" panose="020B0604020202020204" pitchFamily="34" charset="0"/>
              </a:rPr>
              <a:t>The increase in recurring fees to homeowners is estimated to be an additional $1.50-2.50 per year, depending on the size of the home.</a:t>
            </a:r>
          </a:p>
          <a:p>
            <a:pPr marL="0" lvl="0" indent="0">
              <a:buNone/>
            </a:pPr>
            <a:endParaRPr lang="en-US" sz="2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  <a:buClr>
                <a:schemeClr val="tx1"/>
              </a:buClr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Aft>
                <a:spcPts val="1200"/>
              </a:spcAft>
            </a:pPr>
            <a:endParaRPr lang="en-US" sz="28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9AEF390-8125-962A-C35E-AA69F06A5DA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353798" y="285750"/>
            <a:ext cx="381001" cy="527050"/>
          </a:xfrm>
        </p:spPr>
        <p:txBody>
          <a:bodyPr>
            <a:normAutofit/>
          </a:bodyPr>
          <a:lstStyle/>
          <a:p>
            <a:fld id="{2C25AE09-5516-4C59-9C04-C34524817D3D}" type="slidenum">
              <a:rPr lang="en-US" sz="2800" smtClean="0">
                <a:solidFill>
                  <a:schemeClr val="tx1"/>
                </a:solidFill>
              </a:rPr>
              <a:t>8</a:t>
            </a:fld>
            <a:endParaRPr lang="en-US" sz="2800">
              <a:solidFill>
                <a:schemeClr val="tx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51FF18-C0F2-2B81-35F9-E83ACD390142}"/>
              </a:ext>
            </a:extLst>
          </p:cNvPr>
          <p:cNvSpPr txBox="1"/>
          <p:nvPr/>
        </p:nvSpPr>
        <p:spPr>
          <a:xfrm>
            <a:off x="457201" y="419099"/>
            <a:ext cx="9972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  <a:buClr>
                <a:schemeClr val="tx1"/>
              </a:buClr>
            </a:pPr>
            <a:r>
              <a:rPr lang="en-US" sz="3600" b="1">
                <a:latin typeface="Century Gothic" panose="020B0502020202020204" pitchFamily="34" charset="0"/>
                <a:cs typeface="Arial" panose="020B0604020202020204" pitchFamily="34" charset="0"/>
              </a:rPr>
              <a:t>What is the anticipated impact to Park Owners and Homeowners?</a:t>
            </a:r>
          </a:p>
        </p:txBody>
      </p:sp>
    </p:spTree>
    <p:extLst>
      <p:ext uri="{BB962C8B-B14F-4D97-AF65-F5344CB8AC3E}">
        <p14:creationId xmlns:p14="http://schemas.microsoft.com/office/powerpoint/2010/main" val="266167089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HCD2">
      <a:dk1>
        <a:srgbClr val="000000"/>
      </a:dk1>
      <a:lt1>
        <a:srgbClr val="FFFFFF"/>
      </a:lt1>
      <a:dk2>
        <a:srgbClr val="1A468C"/>
      </a:dk2>
      <a:lt2>
        <a:srgbClr val="FFFFFF"/>
      </a:lt2>
      <a:accent1>
        <a:srgbClr val="000000"/>
      </a:accent1>
      <a:accent2>
        <a:srgbClr val="6A2E9F"/>
      </a:accent2>
      <a:accent3>
        <a:srgbClr val="4BBBD4"/>
      </a:accent3>
      <a:accent4>
        <a:srgbClr val="F69B11"/>
      </a:accent4>
      <a:accent5>
        <a:srgbClr val="F8F618"/>
      </a:accent5>
      <a:accent6>
        <a:srgbClr val="72C368"/>
      </a:accent6>
      <a:hlink>
        <a:srgbClr val="3E54F4"/>
      </a:hlink>
      <a:folHlink>
        <a:srgbClr val="0097A7"/>
      </a:folHlink>
    </a:clrScheme>
    <a:fontScheme name="Custom 1">
      <a:majorFont>
        <a:latin typeface="Century Gothic"/>
        <a:ea typeface=""/>
        <a:cs typeface=""/>
      </a:majorFont>
      <a:minorFont>
        <a:latin typeface="Abad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Office Theme">
  <a:themeElements>
    <a:clrScheme name="HCD2">
      <a:dk1>
        <a:srgbClr val="000000"/>
      </a:dk1>
      <a:lt1>
        <a:srgbClr val="FFFFFF"/>
      </a:lt1>
      <a:dk2>
        <a:srgbClr val="1A468C"/>
      </a:dk2>
      <a:lt2>
        <a:srgbClr val="FFFFFF"/>
      </a:lt2>
      <a:accent1>
        <a:srgbClr val="000000"/>
      </a:accent1>
      <a:accent2>
        <a:srgbClr val="6A2E9F"/>
      </a:accent2>
      <a:accent3>
        <a:srgbClr val="4BBBD4"/>
      </a:accent3>
      <a:accent4>
        <a:srgbClr val="F69B11"/>
      </a:accent4>
      <a:accent5>
        <a:srgbClr val="F8F618"/>
      </a:accent5>
      <a:accent6>
        <a:srgbClr val="72C368"/>
      </a:accent6>
      <a:hlink>
        <a:srgbClr val="3E54F4"/>
      </a:hlink>
      <a:folHlink>
        <a:srgbClr val="0097A7"/>
      </a:folHlink>
    </a:clrScheme>
    <a:fontScheme name="Custom 1">
      <a:majorFont>
        <a:latin typeface="Century Gothic"/>
        <a:ea typeface=""/>
        <a:cs typeface=""/>
      </a:majorFont>
      <a:minorFont>
        <a:latin typeface="Abad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5C6C357B3706408A84B89C82F33D6F" ma:contentTypeVersion="15" ma:contentTypeDescription="Create a new document." ma:contentTypeScope="" ma:versionID="1c1c6a6fd1d01dcf66befef77d9b948f">
  <xsd:schema xmlns:xsd="http://www.w3.org/2001/XMLSchema" xmlns:xs="http://www.w3.org/2001/XMLSchema" xmlns:p="http://schemas.microsoft.com/office/2006/metadata/properties" xmlns:ns2="acb6a670-bfe1-44ff-b796-4bc80dd19211" xmlns:ns3="88c35d46-fb00-43c0-88f7-718d059ec32e" targetNamespace="http://schemas.microsoft.com/office/2006/metadata/properties" ma:root="true" ma:fieldsID="3fcb4749e6a0fcc42d9dd8d87a765889" ns2:_="" ns3:_="">
    <xsd:import namespace="acb6a670-bfe1-44ff-b796-4bc80dd19211"/>
    <xsd:import namespace="88c35d46-fb00-43c0-88f7-718d059ec3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b6a670-bfe1-44ff-b796-4bc80dd192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f3bbd73-d9da-4b59-89ef-5a1da660cd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35d46-fb00-43c0-88f7-718d059ec32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7934b597-6950-4a60-96f4-3105ae82dffc}" ma:internalName="TaxCatchAll" ma:showField="CatchAllData" ma:web="88c35d46-fb00-43c0-88f7-718d059ec32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cb6a670-bfe1-44ff-b796-4bc80dd19211">
      <Terms xmlns="http://schemas.microsoft.com/office/infopath/2007/PartnerControls"/>
    </lcf76f155ced4ddcb4097134ff3c332f>
    <TaxCatchAll xmlns="88c35d46-fb00-43c0-88f7-718d059ec32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0E10A4-7FB8-49EF-969E-E3CDEA4BD192}">
  <ds:schemaRefs>
    <ds:schemaRef ds:uri="88c35d46-fb00-43c0-88f7-718d059ec32e"/>
    <ds:schemaRef ds:uri="acb6a670-bfe1-44ff-b796-4bc80dd1921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4D4A633-06AD-4F6A-AB0B-A97C5D8EE4E3}">
  <ds:schemaRefs>
    <ds:schemaRef ds:uri="88c35d46-fb00-43c0-88f7-718d059ec32e"/>
    <ds:schemaRef ds:uri="acb6a670-bfe1-44ff-b796-4bc80dd1921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00874DF-39CB-4691-8278-9110F0C2DC4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2b828646-b037-4fe7-8415-e935cd34cf96}" enabled="0" method="" siteId="{2b828646-b037-4fe7-8415-e935cd34cf9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834</Words>
  <Application>Microsoft Office PowerPoint</Application>
  <PresentationFormat>Widescreen</PresentationFormat>
  <Paragraphs>151</Paragraphs>
  <Slides>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Abadi</vt:lpstr>
      <vt:lpstr>Arial</vt:lpstr>
      <vt:lpstr>Calibri</vt:lpstr>
      <vt:lpstr>Century Gothic</vt:lpstr>
      <vt:lpstr>1_Office Theme</vt:lpstr>
      <vt:lpstr>3_Office Theme</vt:lpstr>
      <vt:lpstr>Senate Budget Subcommittee No. 4 State Administration April 30, 2026  2240 - Department of Housing and Community Development  Item 5 - Codes and Standards Fee Adjustments  Kyle Krause, Deputy Director    Matt Schueller, Chief Operating Officer</vt:lpstr>
      <vt:lpstr>Strengthening Housing Safety through Statewide Monitoring</vt:lpstr>
      <vt:lpstr>Strengthening Housing Safety through Statewide Monitoring</vt:lpstr>
      <vt:lpstr>Statutory Fees (Funds 0245 &amp; 0648)</vt:lpstr>
      <vt:lpstr>Fiscal Deficit:</vt:lpstr>
      <vt:lpstr>Proposed Changes:</vt:lpstr>
      <vt:lpstr>Proposed Changes: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Mitchel.Baker@hcd.ca.gov</dc:creator>
  <cp:lastModifiedBy>Griffiths, Timothy</cp:lastModifiedBy>
  <cp:revision>3</cp:revision>
  <cp:lastPrinted>2026-04-16T13:43:39Z</cp:lastPrinted>
  <dcterms:created xsi:type="dcterms:W3CDTF">2021-06-21T19:32:37Z</dcterms:created>
  <dcterms:modified xsi:type="dcterms:W3CDTF">2026-05-01T19:30:53Z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0x010100505C6C357B3706408A84B89C82F33D6F</vt:lpwstr>
  </property>
  <property fmtid="{D5CDD505-2E9C-101B-9397-08002B2CF9AE}" pid="3" name="MediaServiceImageTags">
    <vt:lpwstr/>
  </property>
</Properties>
</file>